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6858000" cx="9902825"/>
  <p:notesSz cx="7104050" cy="10234600"/>
  <p:embeddedFontLst>
    <p:embeddedFont>
      <p:font typeface="Roboto"/>
      <p:regular r:id="rId83"/>
      <p:bold r:id="rId84"/>
      <p:italic r:id="rId85"/>
      <p:boldItalic r:id="rId86"/>
    </p:embeddedFont>
    <p:embeddedFont>
      <p:font typeface="Lato"/>
      <p:regular r:id="rId87"/>
      <p:bold r:id="rId88"/>
      <p:italic r:id="rId89"/>
      <p:boldItalic r:id="rId90"/>
    </p:embeddedFont>
    <p:embeddedFont>
      <p:font typeface="Noto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12">
          <p15:clr>
            <a:srgbClr val="A4A3A4"/>
          </p15:clr>
        </p15:guide>
        <p15:guide id="2" orient="horz" pos="958">
          <p15:clr>
            <a:srgbClr val="A4A3A4"/>
          </p15:clr>
        </p15:guide>
        <p15:guide id="3" pos="443">
          <p15:clr>
            <a:srgbClr val="A4A3A4"/>
          </p15:clr>
        </p15:guide>
        <p15:guide id="4" pos="4072">
          <p15:clr>
            <a:srgbClr val="F26B43"/>
          </p15:clr>
        </p15:guide>
        <p15:guide id="5" pos="3119">
          <p15:clr>
            <a:srgbClr val="A4A3A4"/>
          </p15:clr>
        </p15:guide>
        <p15:guide id="6" orient="horz" pos="1593">
          <p15:clr>
            <a:srgbClr val="A4A3A4"/>
          </p15:clr>
        </p15:guide>
        <p15:guide id="7" pos="5795">
          <p15:clr>
            <a:srgbClr val="A4A3A4"/>
          </p15:clr>
        </p15:guide>
        <p15:guide id="8" orient="horz" pos="1171">
          <p15:clr>
            <a:srgbClr val="A4A3A4"/>
          </p15:clr>
        </p15:guide>
        <p15:guide id="9" pos="261">
          <p15:clr>
            <a:srgbClr val="A4A3A4"/>
          </p15:clr>
        </p15:guide>
        <p15:guide id="10" orient="horz" pos="2682">
          <p15:clr>
            <a:srgbClr val="A4A3A4"/>
          </p15:clr>
        </p15:guide>
        <p15:guide id="11" pos="2938">
          <p15:clr>
            <a:srgbClr val="A4A3A4"/>
          </p15:clr>
        </p15:guide>
        <p15:guide id="12" pos="2824">
          <p15:clr>
            <a:srgbClr val="A4A3A4"/>
          </p15:clr>
        </p15:guide>
        <p15:guide id="13" pos="352">
          <p15:clr>
            <a:srgbClr val="A4A3A4"/>
          </p15:clr>
        </p15:guide>
        <p15:guide id="14" pos="5895">
          <p15:clr>
            <a:srgbClr val="A4A3A4"/>
          </p15:clr>
        </p15:guide>
        <p15:guide id="15" pos="2620">
          <p15:clr>
            <a:srgbClr val="A4A3A4"/>
          </p15:clr>
        </p15:guide>
      </p15:sldGuideLst>
    </p:ext>
    <p:ext uri="GoogleSlidesCustomDataVersion2">
      <go:slidesCustomData xmlns:go="http://customooxmlschemas.google.com/" r:id="rId95" roundtripDataSignature="AMtx7mhPuK6whbT+RUme+5hVXndCo03s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12" orient="horz"/>
        <p:guide pos="958" orient="horz"/>
        <p:guide pos="443"/>
        <p:guide pos="4072"/>
        <p:guide pos="3119"/>
        <p:guide pos="1593" orient="horz"/>
        <p:guide pos="5795"/>
        <p:guide pos="1171" orient="horz"/>
        <p:guide pos="261"/>
        <p:guide pos="2682" orient="horz"/>
        <p:guide pos="2938"/>
        <p:guide pos="2824"/>
        <p:guide pos="352"/>
        <p:guide pos="5895"/>
        <p:guide pos="262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84" Type="http://schemas.openxmlformats.org/officeDocument/2006/relationships/font" Target="fonts/Roboto-bold.fntdata"/><Relationship Id="rId42" Type="http://schemas.openxmlformats.org/officeDocument/2006/relationships/slide" Target="slides/slide37.xml"/><Relationship Id="rId89" Type="http://schemas.openxmlformats.org/officeDocument/2006/relationships/font" Target="fonts/Lato-italic.fntdata"/><Relationship Id="rId47" Type="http://schemas.openxmlformats.org/officeDocument/2006/relationships/slide" Target="slides/slide42.xml"/><Relationship Id="rId63" Type="http://schemas.openxmlformats.org/officeDocument/2006/relationships/slide" Target="slides/slide58.xml"/><Relationship Id="rId21" Type="http://schemas.openxmlformats.org/officeDocument/2006/relationships/slide" Target="slides/slide16.xml"/><Relationship Id="rId68" Type="http://schemas.openxmlformats.org/officeDocument/2006/relationships/slide" Target="slides/slide63.xml"/><Relationship Id="rId16" Type="http://schemas.openxmlformats.org/officeDocument/2006/relationships/slide" Target="slides/slide11.xml"/><Relationship Id="rId74" Type="http://schemas.openxmlformats.org/officeDocument/2006/relationships/slide" Target="slides/slide69.xml"/><Relationship Id="rId32" Type="http://schemas.openxmlformats.org/officeDocument/2006/relationships/slide" Target="slides/slide27.xml"/><Relationship Id="rId79" Type="http://schemas.openxmlformats.org/officeDocument/2006/relationships/slide" Target="slides/slide74.xml"/><Relationship Id="rId37" Type="http://schemas.openxmlformats.org/officeDocument/2006/relationships/slide" Target="slides/slide32.xml"/><Relationship Id="rId53" Type="http://schemas.openxmlformats.org/officeDocument/2006/relationships/slide" Target="slides/slide48.xml"/><Relationship Id="rId11" Type="http://schemas.openxmlformats.org/officeDocument/2006/relationships/slide" Target="slides/slide6.xml"/><Relationship Id="rId58" Type="http://schemas.openxmlformats.org/officeDocument/2006/relationships/slide" Target="slides/slide53.xml"/><Relationship Id="rId5" Type="http://schemas.openxmlformats.org/officeDocument/2006/relationships/notesMaster" Target="notesMasters/notesMaster1.xml"/><Relationship Id="rId95" Type="http://customschemas.google.com/relationships/presentationmetadata" Target="metadata"/><Relationship Id="rId90" Type="http://schemas.openxmlformats.org/officeDocument/2006/relationships/font" Target="fonts/Lato-boldItalic.fntdata"/><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22" Type="http://schemas.openxmlformats.org/officeDocument/2006/relationships/slide" Target="slides/slide17.xml"/><Relationship Id="rId69" Type="http://schemas.openxmlformats.org/officeDocument/2006/relationships/slide" Target="slides/slide64.xml"/><Relationship Id="rId27" Type="http://schemas.openxmlformats.org/officeDocument/2006/relationships/slide" Target="slides/slide22.xml"/><Relationship Id="rId85" Type="http://schemas.openxmlformats.org/officeDocument/2006/relationships/font" Target="fonts/Roboto-italic.fntdata"/><Relationship Id="rId80" Type="http://schemas.openxmlformats.org/officeDocument/2006/relationships/slide" Target="slides/slide75.xml"/><Relationship Id="rId3" Type="http://schemas.openxmlformats.org/officeDocument/2006/relationships/presProps" Target="presProps.xml"/><Relationship Id="rId46" Type="http://schemas.openxmlformats.org/officeDocument/2006/relationships/slide" Target="slides/slide41.xml"/><Relationship Id="rId33" Type="http://schemas.openxmlformats.org/officeDocument/2006/relationships/slide" Target="slides/slide28.xml"/><Relationship Id="rId38" Type="http://schemas.openxmlformats.org/officeDocument/2006/relationships/slide" Target="slides/slide33.xml"/><Relationship Id="rId67" Type="http://schemas.openxmlformats.org/officeDocument/2006/relationships/slide" Target="slides/slide62.xml"/><Relationship Id="rId25" Type="http://schemas.openxmlformats.org/officeDocument/2006/relationships/slide" Target="slides/slide20.xml"/><Relationship Id="rId12" Type="http://schemas.openxmlformats.org/officeDocument/2006/relationships/slide" Target="slides/slide7.xml"/><Relationship Id="rId59" Type="http://schemas.openxmlformats.org/officeDocument/2006/relationships/slide" Target="slides/slide54.xml"/><Relationship Id="rId17" Type="http://schemas.openxmlformats.org/officeDocument/2006/relationships/slide" Target="slides/slide12.xml"/><Relationship Id="rId83" Type="http://schemas.openxmlformats.org/officeDocument/2006/relationships/font" Target="fonts/Roboto-regular.fntdata"/><Relationship Id="rId41" Type="http://schemas.openxmlformats.org/officeDocument/2006/relationships/slide" Target="slides/slide36.xml"/><Relationship Id="rId88" Type="http://schemas.openxmlformats.org/officeDocument/2006/relationships/font" Target="fonts/Lato-bold.fntdata"/><Relationship Id="rId75" Type="http://schemas.openxmlformats.org/officeDocument/2006/relationships/slide" Target="slides/slide70.xml"/><Relationship Id="rId70" Type="http://schemas.openxmlformats.org/officeDocument/2006/relationships/slide" Target="slides/slide65.xml"/><Relationship Id="rId62" Type="http://schemas.openxmlformats.org/officeDocument/2006/relationships/slide" Target="slides/slide57.xml"/><Relationship Id="rId20" Type="http://schemas.openxmlformats.org/officeDocument/2006/relationships/slide" Target="slides/slide15.xml"/><Relationship Id="rId54" Type="http://schemas.openxmlformats.org/officeDocument/2006/relationships/slide" Target="slides/slide49.xml"/><Relationship Id="rId91" Type="http://schemas.openxmlformats.org/officeDocument/2006/relationships/font" Target="fonts/NotoSans-regular.fntdata"/><Relationship Id="rId96" Type="http://schemas.openxmlformats.org/officeDocument/2006/relationships/customXml" Target="../customXml/item1.xml"/><Relationship Id="rId1" Type="http://schemas.openxmlformats.org/officeDocument/2006/relationships/theme" Target="theme/theme2.xml"/><Relationship Id="rId6" Type="http://schemas.openxmlformats.org/officeDocument/2006/relationships/slide" Target="slides/slide1.xml"/><Relationship Id="rId49" Type="http://schemas.openxmlformats.org/officeDocument/2006/relationships/slide" Target="slides/slide44.xml"/><Relationship Id="rId36" Type="http://schemas.openxmlformats.org/officeDocument/2006/relationships/slide" Target="slides/slide31.xml"/><Relationship Id="rId23" Type="http://schemas.openxmlformats.org/officeDocument/2006/relationships/slide" Target="slides/slide18.xml"/><Relationship Id="rId28" Type="http://schemas.openxmlformats.org/officeDocument/2006/relationships/slide" Target="slides/slide23.xml"/><Relationship Id="rId57" Type="http://schemas.openxmlformats.org/officeDocument/2006/relationships/slide" Target="slides/slide52.xml"/><Relationship Id="rId15" Type="http://schemas.openxmlformats.org/officeDocument/2006/relationships/slide" Target="slides/slide10.xml"/><Relationship Id="rId86" Type="http://schemas.openxmlformats.org/officeDocument/2006/relationships/font" Target="fonts/Roboto-boldItalic.fntdata"/><Relationship Id="rId44" Type="http://schemas.openxmlformats.org/officeDocument/2006/relationships/slide" Target="slides/slide39.xml"/><Relationship Id="rId81" Type="http://schemas.openxmlformats.org/officeDocument/2006/relationships/slide" Target="slides/slide76.xml"/><Relationship Id="rId73" Type="http://schemas.openxmlformats.org/officeDocument/2006/relationships/slide" Target="slides/slide68.xml"/><Relationship Id="rId31" Type="http://schemas.openxmlformats.org/officeDocument/2006/relationships/slide" Target="slides/slide26.xml"/><Relationship Id="rId78" Type="http://schemas.openxmlformats.org/officeDocument/2006/relationships/slide" Target="slides/slide73.xml"/><Relationship Id="rId65" Type="http://schemas.openxmlformats.org/officeDocument/2006/relationships/slide" Target="slides/slide60.xml"/><Relationship Id="rId60" Type="http://schemas.openxmlformats.org/officeDocument/2006/relationships/slide" Target="slides/slide55.xml"/><Relationship Id="rId94" Type="http://schemas.openxmlformats.org/officeDocument/2006/relationships/font" Target="fonts/NotoSans-boldItalic.fntdata"/><Relationship Id="rId52" Type="http://schemas.openxmlformats.org/officeDocument/2006/relationships/slide" Target="slides/slide47.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39" Type="http://schemas.openxmlformats.org/officeDocument/2006/relationships/slide" Target="slides/slide34.xml"/><Relationship Id="rId13" Type="http://schemas.openxmlformats.org/officeDocument/2006/relationships/slide" Target="slides/slide8.xml"/><Relationship Id="rId18" Type="http://schemas.openxmlformats.org/officeDocument/2006/relationships/slide" Target="slides/slide13.xml"/><Relationship Id="rId76" Type="http://schemas.openxmlformats.org/officeDocument/2006/relationships/slide" Target="slides/slide7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97" Type="http://schemas.openxmlformats.org/officeDocument/2006/relationships/customXml" Target="../customXml/item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NotoSans-bold.fntdata"/><Relationship Id="rId2" Type="http://schemas.openxmlformats.org/officeDocument/2006/relationships/viewProps" Target="viewProps.xml"/><Relationship Id="rId29" Type="http://schemas.openxmlformats.org/officeDocument/2006/relationships/slide" Target="slides/slide24.xml"/><Relationship Id="rId40" Type="http://schemas.openxmlformats.org/officeDocument/2006/relationships/slide" Target="slides/slide35.xml"/><Relationship Id="rId87" Type="http://schemas.openxmlformats.org/officeDocument/2006/relationships/font" Target="fonts/Lato-regular.fntdata"/><Relationship Id="rId45" Type="http://schemas.openxmlformats.org/officeDocument/2006/relationships/slide" Target="slides/slide40.xml"/><Relationship Id="rId66" Type="http://schemas.openxmlformats.org/officeDocument/2006/relationships/slide" Target="slides/slide61.xml"/><Relationship Id="rId24" Type="http://schemas.openxmlformats.org/officeDocument/2006/relationships/slide" Target="slides/slide19.xml"/><Relationship Id="rId82" Type="http://schemas.openxmlformats.org/officeDocument/2006/relationships/slide" Target="slides/slide77.xml"/><Relationship Id="rId61" Type="http://schemas.openxmlformats.org/officeDocument/2006/relationships/slide" Target="slides/slide56.xml"/><Relationship Id="rId19" Type="http://schemas.openxmlformats.org/officeDocument/2006/relationships/slide" Target="slides/slide14.xml"/><Relationship Id="rId30" Type="http://schemas.openxmlformats.org/officeDocument/2006/relationships/slide" Target="slides/slide25.xml"/><Relationship Id="rId77" Type="http://schemas.openxmlformats.org/officeDocument/2006/relationships/slide" Target="slides/slide72.xml"/><Relationship Id="rId35" Type="http://schemas.openxmlformats.org/officeDocument/2006/relationships/slide" Target="slides/slide30.xml"/><Relationship Id="rId56" Type="http://schemas.openxmlformats.org/officeDocument/2006/relationships/slide" Target="slides/slide51.xml"/><Relationship Id="rId14" Type="http://schemas.openxmlformats.org/officeDocument/2006/relationships/slide" Target="slides/slide9.xml"/><Relationship Id="rId8" Type="http://schemas.openxmlformats.org/officeDocument/2006/relationships/slide" Target="slides/slide3.xml"/><Relationship Id="rId72" Type="http://schemas.openxmlformats.org/officeDocument/2006/relationships/slide" Target="slides/slide67.xml"/><Relationship Id="rId51" Type="http://schemas.openxmlformats.org/officeDocument/2006/relationships/slide" Target="slides/slide46.xml"/><Relationship Id="rId93" Type="http://schemas.openxmlformats.org/officeDocument/2006/relationships/font" Target="fonts/NotoSans-italic.fntdata"/><Relationship Id="rId98"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5" name="Google Shape;5;n"/>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Malgun Gothic"/>
                <a:ea typeface="Malgun Gothic"/>
                <a:cs typeface="Malgun Gothic"/>
                <a:sym typeface="Malgun Gothic"/>
              </a:rPr>
              <a:t>‹#›</a:t>
            </a:fld>
            <a:endParaRPr b="0" i="0" sz="13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tplotlib.org/stable/api/_as_gen/matplotlib.pyplot.plot.html#matplotlib.pyplot.plot"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tplotlib.org/stable/api/_as_gen/matplotlib.pyplot.scatter.html#matplotlib.pyplot.scatter"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tplotlib.org/stable/api/pyplot_summary.html"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57" name="Google Shape;257;p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71" name="Google Shape;271;p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84" name="Google Shape;284;p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310" name="Google Shape;310;p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In led4.py, </a:t>
            </a:r>
            <a:r>
              <a:rPr b="0" i="0" lang="en-US">
                <a:solidFill>
                  <a:srgbClr val="000000"/>
                </a:solidFill>
                <a:latin typeface="Noto Sans"/>
                <a:ea typeface="Noto Sans"/>
                <a:cs typeface="Noto Sans"/>
                <a:sym typeface="Noto Sans"/>
              </a:rPr>
              <a:t>Dictionary data structure was used to easily access multiple variables assigned LEDs. (line 4-7)</a:t>
            </a:r>
            <a:endParaRPr/>
          </a:p>
          <a:p>
            <a:pPr indent="-171450" lvl="0" marL="171450" rtl="0" algn="l">
              <a:spcBef>
                <a:spcPts val="0"/>
              </a:spcBef>
              <a:spcAft>
                <a:spcPts val="0"/>
              </a:spcAft>
              <a:buClr>
                <a:srgbClr val="000000"/>
              </a:buClr>
              <a:buSzPts val="1200"/>
              <a:buFont typeface="Arial"/>
              <a:buChar char="•"/>
            </a:pPr>
            <a:r>
              <a:rPr b="0" i="0" lang="en-US">
                <a:solidFill>
                  <a:srgbClr val="000000"/>
                </a:solidFill>
                <a:latin typeface="Noto Sans"/>
                <a:ea typeface="Noto Sans"/>
                <a:cs typeface="Noto Sans"/>
                <a:sym typeface="Noto Sans"/>
              </a:rPr>
              <a:t>We can access to LEDs like led[“red”]</a:t>
            </a:r>
            <a:endParaRPr/>
          </a:p>
        </p:txBody>
      </p:sp>
      <p:sp>
        <p:nvSpPr>
          <p:cNvPr id="322" name="Google Shape;322;p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42" name="Google Shape;342;p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350" name="Google Shape;350;p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b="0" lang="en-US" u="none">
                <a:solidFill>
                  <a:schemeClr val="dk1"/>
                </a:solidFill>
              </a:rPr>
              <a:t>cpu_percent()</a:t>
            </a:r>
            <a:endParaRPr/>
          </a:p>
          <a:p>
            <a:pPr indent="-171450" lvl="1" marL="628650" rtl="0" algn="l">
              <a:spcBef>
                <a:spcPts val="0"/>
              </a:spcBef>
              <a:spcAft>
                <a:spcPts val="0"/>
              </a:spcAft>
              <a:buClr>
                <a:schemeClr val="dk1"/>
              </a:buClr>
              <a:buSzPts val="1200"/>
              <a:buFont typeface="Arial"/>
              <a:buChar char="•"/>
            </a:pPr>
            <a:r>
              <a:rPr b="0" i="0" lang="en-US" u="none">
                <a:solidFill>
                  <a:schemeClr val="dk1"/>
                </a:solidFill>
                <a:latin typeface="Lato"/>
                <a:ea typeface="Lato"/>
                <a:cs typeface="Lato"/>
                <a:sym typeface="Lato"/>
              </a:rPr>
              <a:t>Trả về một giá trị số nguyên thể hiện việc sử dụng CPU của toàn hệ thống hiện tại dưới dạng phần trăm. Khi interval &gt; 0.0 so sánh với thời gian CPU hệ thống trôi qua trước và sau khoảng thời gian (chặn). </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Khi khoảng thời gian là 0.0 hoặc Không có so sánh thời gian CPU hệ thống đã trôi qua kể từ lần nhập cuộc gọi cuối cùng hoặc mô-đun, hãy quay lại ngay lập tức. </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Điều đó có nghĩa là lần đầu tiên điều này được gọi là nó sẽ trả về một giá trị 0.0 vô nghĩa mà bạn phải bỏ qua. Trong trường hợp này, bạn nên chính xác rằng chức năng này được gọi với ít nhất 0,1 giây giữa các cuộc gọi. </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Khi percpu là True trả về một danh sách các float đại diện cho việc sử dụng dưới dạng phần trăm cho mỗi CPU. </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Phần tử đầu tiên của danh sách đề cập đến CPU đầu tiên, phần tử thứ hai đến CPU thứ hai, v.v. Thứ tự của danh sách nhất quán giữa các cuộc gọi.</a:t>
            </a:r>
            <a:endParaRPr/>
          </a:p>
          <a:p>
            <a:pPr indent="-95250" lvl="1" marL="628650" rtl="0" algn="l">
              <a:spcBef>
                <a:spcPts val="0"/>
              </a:spcBef>
              <a:spcAft>
                <a:spcPts val="0"/>
              </a:spcAft>
              <a:buClr>
                <a:schemeClr val="dk1"/>
              </a:buClr>
              <a:buSzPts val="1200"/>
              <a:buFont typeface="Arial"/>
              <a:buNone/>
            </a:pPr>
            <a:r>
              <a:t/>
            </a:r>
            <a:endParaRPr b="0" i="0" u="none">
              <a:solidFill>
                <a:schemeClr val="dk1"/>
              </a:solidFill>
              <a:latin typeface="Lato"/>
              <a:ea typeface="Lato"/>
              <a:cs typeface="Lato"/>
              <a:sym typeface="Lato"/>
            </a:endParaRPr>
          </a:p>
          <a:p>
            <a:pPr indent="-171450" lvl="0" marL="171450" marR="0" rtl="0" algn="l">
              <a:lnSpc>
                <a:spcPct val="100000"/>
              </a:lnSpc>
              <a:spcBef>
                <a:spcPts val="0"/>
              </a:spcBef>
              <a:spcAft>
                <a:spcPts val="0"/>
              </a:spcAft>
              <a:buClr>
                <a:schemeClr val="dk1"/>
              </a:buClr>
              <a:buSzPts val="1200"/>
              <a:buFont typeface="Arial"/>
              <a:buChar char="•"/>
            </a:pPr>
            <a:r>
              <a:rPr b="0" lang="en-US" sz="1200" u="none">
                <a:solidFill>
                  <a:schemeClr val="dk1"/>
                </a:solidFill>
                <a:latin typeface="Arial"/>
                <a:ea typeface="Arial"/>
                <a:cs typeface="Arial"/>
                <a:sym typeface="Arial"/>
              </a:rPr>
              <a:t>cpu_count()</a:t>
            </a:r>
            <a:endParaRPr/>
          </a:p>
          <a:p>
            <a:pPr indent="-171450" lvl="1" marL="628650" rtl="0" algn="l">
              <a:spcBef>
                <a:spcPts val="0"/>
              </a:spcBef>
              <a:spcAft>
                <a:spcPts val="0"/>
              </a:spcAft>
              <a:buClr>
                <a:schemeClr val="dk1"/>
              </a:buClr>
              <a:buSzPts val="1200"/>
              <a:buFont typeface="Arial"/>
              <a:buChar char="•"/>
            </a:pPr>
            <a:r>
              <a:rPr b="0" i="0" lang="en-US" u="none">
                <a:solidFill>
                  <a:schemeClr val="dk1"/>
                </a:solidFill>
                <a:latin typeface="Lato"/>
                <a:ea typeface="Lato"/>
                <a:cs typeface="Lato"/>
                <a:sym typeface="Lato"/>
              </a:rPr>
              <a:t>Trả về số lượng CPU logic trong hệ thống (giống như os.cpu_count trong Python 3.4) hoặc Không có nếu chưa được xác định. </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"CPU logic" có nghĩa là số lượng lõi vật lý nhân với số luồng có thể chạy trên mỗi lõi (điều này được gọi là Hyper Threading). Nếu logic là Sai trả về số lượng lõi vật lý chỉ, hoặc Không có nếu không xác định.</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Trên OpenBSD và NetBSD psutil.cpu_count(logical=False) luôn trả về None.</a:t>
            </a:r>
            <a:endParaRPr b="0" u="none">
              <a:solidFill>
                <a:schemeClr val="dk1"/>
              </a:solidFill>
            </a:endParaRPr>
          </a:p>
        </p:txBody>
      </p:sp>
      <p:sp>
        <p:nvSpPr>
          <p:cNvPr id="360" name="Google Shape;360;p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p>
        </p:txBody>
      </p:sp>
      <p:sp>
        <p:nvSpPr>
          <p:cNvPr id="370" name="Google Shape;370;p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b="0" i="0" lang="en-US">
                <a:solidFill>
                  <a:schemeClr val="dk1"/>
                </a:solidFill>
              </a:rPr>
              <a:t>disk_partitions()</a:t>
            </a:r>
            <a:endParaRPr/>
          </a:p>
          <a:p>
            <a:pPr indent="-171450" lvl="1" marL="628650" rtl="0" algn="l">
              <a:spcBef>
                <a:spcPts val="0"/>
              </a:spcBef>
              <a:spcAft>
                <a:spcPts val="0"/>
              </a:spcAft>
              <a:buClr>
                <a:schemeClr val="dk1"/>
              </a:buClr>
              <a:buSzPts val="1200"/>
              <a:buFont typeface="Arial"/>
              <a:buChar char="•"/>
            </a:pPr>
            <a:r>
              <a:rPr b="0" i="0" lang="en-US">
                <a:solidFill>
                  <a:schemeClr val="dk1"/>
                </a:solidFill>
                <a:latin typeface="Lato"/>
                <a:ea typeface="Lato"/>
                <a:cs typeface="Lato"/>
                <a:sym typeface="Lato"/>
              </a:rPr>
              <a:t>Nếu tất cả các tham số là False, nó chỉ cố gắng phân biệt và trả về các thiết bị vật lý (ví dụ: đĩa cứng, ổ đĩa cd-rom, khóa USB) và bỏ qua tất cả các tham số khác (ví dụ: giả, bộ nhớ, trùng lặp, hệ thống tệp không thể truy cập được).</a:t>
            </a:r>
            <a:br>
              <a:rPr b="0" i="0" lang="en-US">
                <a:solidFill>
                  <a:schemeClr val="dk1"/>
                </a:solidFill>
                <a:latin typeface="Lato"/>
                <a:ea typeface="Lato"/>
                <a:cs typeface="Lato"/>
                <a:sym typeface="Lato"/>
              </a:rPr>
            </a:br>
            <a:r>
              <a:rPr b="0" i="0" lang="en-US">
                <a:solidFill>
                  <a:schemeClr val="dk1"/>
                </a:solidFill>
                <a:latin typeface="Lato"/>
                <a:ea typeface="Lato"/>
                <a:cs typeface="Lato"/>
                <a:sym typeface="Lato"/>
              </a:rPr>
              <a:t>Lưu ý rằng điều này có thể không hoàn toàn đáng tin cậy trên tất cả các hệ thống (ví dụ: trên BSD, tham số này bị bỏ qua).</a:t>
            </a:r>
            <a:endParaRPr/>
          </a:p>
          <a:p>
            <a:pPr indent="-95250" lvl="0" marL="171450" rtl="0" algn="l">
              <a:spcBef>
                <a:spcPts val="0"/>
              </a:spcBef>
              <a:spcAft>
                <a:spcPts val="0"/>
              </a:spcAft>
              <a:buClr>
                <a:schemeClr val="dk1"/>
              </a:buClr>
              <a:buSzPts val="1200"/>
              <a:buFont typeface="Arial"/>
              <a:buNone/>
            </a:pPr>
            <a:r>
              <a:t/>
            </a:r>
            <a:endParaRPr b="0" i="0">
              <a:solidFill>
                <a:schemeClr val="dk1"/>
              </a:solidFill>
              <a:latin typeface="Lato"/>
              <a:ea typeface="Lato"/>
              <a:cs typeface="Lato"/>
              <a:sym typeface="Lato"/>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Lato"/>
                <a:ea typeface="Lato"/>
                <a:cs typeface="Lato"/>
                <a:sym typeface="Lato"/>
              </a:rPr>
              <a:t>disk_usage()</a:t>
            </a:r>
            <a:endParaRPr/>
          </a:p>
          <a:p>
            <a:pPr indent="-171450" lvl="1" marL="628650" rtl="0" algn="l">
              <a:spcBef>
                <a:spcPts val="0"/>
              </a:spcBef>
              <a:spcAft>
                <a:spcPts val="0"/>
              </a:spcAft>
              <a:buClr>
                <a:schemeClr val="dk1"/>
              </a:buClr>
              <a:buSzPts val="1200"/>
              <a:buFont typeface="Arial"/>
              <a:buChar char="•"/>
            </a:pPr>
            <a:r>
              <a:rPr b="0" i="0" lang="en-US">
                <a:solidFill>
                  <a:schemeClr val="dk1"/>
                </a:solidFill>
                <a:latin typeface="Lato"/>
                <a:ea typeface="Lato"/>
                <a:cs typeface="Lato"/>
                <a:sym typeface="Lato"/>
              </a:rPr>
              <a:t>UNIX thường dành 5% tổng dung lượng đĩa cho người dùng gốc. tổng số và các trường đã sử dụng trên UNIX đề cập đến tổng số tổng thể và không gian đã sử dụng, trong khi miễn phí đại diện cho không gian có sẵn cho người dùng và phần trăm đại diện cho việc sử dụng của người dùng.</a:t>
            </a:r>
            <a:br>
              <a:rPr b="0" i="0" lang="en-US">
                <a:solidFill>
                  <a:schemeClr val="dk1"/>
                </a:solidFill>
                <a:latin typeface="Lato"/>
                <a:ea typeface="Lato"/>
                <a:cs typeface="Lato"/>
                <a:sym typeface="Lato"/>
              </a:rPr>
            </a:br>
            <a:r>
              <a:rPr b="0" i="0" lang="en-US">
                <a:solidFill>
                  <a:schemeClr val="dk1"/>
                </a:solidFill>
                <a:latin typeface="Lato"/>
                <a:ea typeface="Lato"/>
                <a:cs typeface="Lato"/>
                <a:sym typeface="Lato"/>
              </a:rPr>
              <a:t>Đó là lý do tại sao phần trăm giá trị có thể trông lớn hơn 5% so với những gì bạn mong đợi. Cũng lưu ý rằng cả 4 giá trị đều khớp với tiện ích cmdline "df".</a:t>
            </a:r>
            <a:endParaRPr b="0" i="0">
              <a:solidFill>
                <a:schemeClr val="dk1"/>
              </a:solidFill>
            </a:endParaRPr>
          </a:p>
        </p:txBody>
      </p:sp>
      <p:sp>
        <p:nvSpPr>
          <p:cNvPr id="389" name="Google Shape;389;p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7" name="Google Shape;147;p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p>
        </p:txBody>
      </p:sp>
      <p:sp>
        <p:nvSpPr>
          <p:cNvPr id="398" name="Google Shape;398;p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18" name="Google Shape;418;p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Tham khảo về File Text trong Python : https://www.perforce.com/resources/vcs/git-overview-git-development</a:t>
            </a:r>
            <a:br>
              <a:rPr lang="en-US">
                <a:solidFill>
                  <a:srgbClr val="3F3F3F"/>
                </a:solidFill>
                <a:latin typeface="Arial"/>
                <a:ea typeface="Arial"/>
                <a:cs typeface="Arial"/>
                <a:sym typeface="Arial"/>
              </a:rPr>
            </a:br>
            <a:endParaRPr/>
          </a:p>
        </p:txBody>
      </p:sp>
      <p:sp>
        <p:nvSpPr>
          <p:cNvPr id="426" name="Google Shape;426;p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436" name="Google Shape;436;p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458" name="Google Shape;458;p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476" name="Google Shape;476;p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493" name="Google Shape;493;p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03" name="Google Shape;503;p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15" name="Google Shape;515;p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27" name="Google Shape;527;p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3:notes"/>
          <p:cNvSpPr txBox="1"/>
          <p:nvPr>
            <p:ph idx="1" type="body"/>
          </p:nvPr>
        </p:nvSpPr>
        <p:spPr>
          <a:xfrm>
            <a:off x="679768" y="5542373"/>
            <a:ext cx="5438140" cy="363976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8" name="Google Shape;158;p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45" name="Google Shape;545;p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53" name="Google Shape;553;p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65" name="Google Shape;565;p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78" name="Google Shape;578;p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91" name="Google Shape;591;p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05" name="Google Shape;605;p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19" name="Google Shape;619;p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34" name="Google Shape;634;p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51" name="Google Shape;651;p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59" name="Google Shape;659;p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Tham khảo về GPIO Header : https://www.raspberrypi-spy.co.uk/2012/06/simple-guide-to-the-rpi-gpio-header-and-pins/</a:t>
            </a:r>
            <a:endParaRPr/>
          </a:p>
          <a:p>
            <a:pPr indent="-95250" lvl="0" marL="17145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GPIO Zero</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 </a:t>
            </a:r>
            <a:r>
              <a:rPr b="0" i="0" lang="en-US">
                <a:solidFill>
                  <a:srgbClr val="404040"/>
                </a:solidFill>
                <a:latin typeface="Lato"/>
                <a:ea typeface="Lato"/>
                <a:cs typeface="Lato"/>
                <a:sym typeface="Lato"/>
              </a:rPr>
              <a:t>Một giao diện đơn giản cho các thiết bị GPIO với Raspberry Pi, được phát triển và duy trì bởi Ben Nuttall và Dave Jones.</a:t>
            </a:r>
            <a:br>
              <a:rPr b="0" i="0" lang="en-US">
                <a:solidFill>
                  <a:srgbClr val="404040"/>
                </a:solidFill>
                <a:latin typeface="Lato"/>
                <a:ea typeface="Lato"/>
                <a:cs typeface="Lato"/>
                <a:sym typeface="Lato"/>
              </a:rPr>
            </a:br>
            <a:r>
              <a:rPr b="0" i="0" lang="en-US">
                <a:solidFill>
                  <a:srgbClr val="404040"/>
                </a:solidFill>
                <a:latin typeface="Lato"/>
                <a:ea typeface="Lato"/>
                <a:cs typeface="Lato"/>
                <a:sym typeface="Lato"/>
              </a:rPr>
              <a:t>    - URL tham khảo: https://gpiozero.readthedocs.io/en/stable/ </a:t>
            </a:r>
            <a:br>
              <a:rPr b="0" i="0" lang="en-US">
                <a:solidFill>
                  <a:srgbClr val="404040"/>
                </a:solidFill>
                <a:latin typeface="Lato"/>
                <a:ea typeface="Lato"/>
                <a:cs typeface="Lato"/>
                <a:sym typeface="Lato"/>
              </a:rPr>
            </a:br>
            <a:endParaRPr>
              <a:solidFill>
                <a:srgbClr val="3F3F3F"/>
              </a:solidFill>
              <a:latin typeface="Arial"/>
              <a:ea typeface="Arial"/>
              <a:cs typeface="Arial"/>
              <a:sym typeface="Arial"/>
            </a:endParaRPr>
          </a:p>
        </p:txBody>
      </p:sp>
      <p:sp>
        <p:nvSpPr>
          <p:cNvPr id="174" name="Google Shape;174;p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72" name="Google Shape;672;p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p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85" name="Google Shape;685;p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p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04" name="Google Shape;704;p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17" name="Google Shape;717;p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30" name="Google Shape;730;p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42" name="Google Shape;742;p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761" name="Google Shape;761;p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rgbClr val="323232"/>
              </a:buClr>
              <a:buSzPts val="1200"/>
              <a:buFont typeface="Arial"/>
              <a:buChar char="•"/>
            </a:pPr>
            <a:r>
              <a:rPr b="0" i="0" lang="en-US">
                <a:solidFill>
                  <a:srgbClr val="323232"/>
                </a:solidFill>
                <a:latin typeface="Roboto"/>
                <a:ea typeface="Roboto"/>
                <a:cs typeface="Roboto"/>
                <a:sym typeface="Roboto"/>
              </a:rPr>
              <a:t>Hiểu cách hoạt động của cảm biến siêu âm</a:t>
            </a:r>
            <a:endParaRPr b="0" i="0">
              <a:solidFill>
                <a:srgbClr val="323232"/>
              </a:solidFill>
              <a:latin typeface="Roboto"/>
              <a:ea typeface="Roboto"/>
              <a:cs typeface="Roboto"/>
              <a:sym typeface="Roboto"/>
            </a:endParaRPr>
          </a:p>
          <a:p>
            <a:pPr indent="-171450" lvl="1" marL="628650" rtl="0" algn="l">
              <a:spcBef>
                <a:spcPts val="0"/>
              </a:spcBef>
              <a:spcAft>
                <a:spcPts val="0"/>
              </a:spcAft>
              <a:buClr>
                <a:srgbClr val="323232"/>
              </a:buClr>
              <a:buSzPts val="1200"/>
              <a:buFont typeface="Arial"/>
              <a:buChar char="•"/>
            </a:pPr>
            <a:r>
              <a:rPr b="0" i="0" lang="en-US">
                <a:solidFill>
                  <a:srgbClr val="323232"/>
                </a:solidFill>
                <a:latin typeface="Roboto"/>
                <a:ea typeface="Roboto"/>
                <a:cs typeface="Roboto"/>
                <a:sym typeface="Roboto"/>
              </a:rPr>
              <a:t>Cảm biến siêu âm là một công cụ đo khoảng cách đến một vật thể bằng sóng âm thanh siêu âm.</a:t>
            </a:r>
            <a:br>
              <a:rPr b="0" i="0" lang="en-US">
                <a:solidFill>
                  <a:srgbClr val="323232"/>
                </a:solidFill>
                <a:latin typeface="Roboto"/>
                <a:ea typeface="Roboto"/>
                <a:cs typeface="Roboto"/>
                <a:sym typeface="Roboto"/>
              </a:rPr>
            </a:br>
            <a:r>
              <a:rPr b="0" i="0" lang="en-US">
                <a:solidFill>
                  <a:srgbClr val="323232"/>
                </a:solidFill>
                <a:latin typeface="Roboto"/>
                <a:ea typeface="Roboto"/>
                <a:cs typeface="Roboto"/>
                <a:sym typeface="Roboto"/>
              </a:rPr>
              <a:t>Một cảm biến siêu âm sử dụng một đầu dò để gửi và nhận các xung siêu âm chuyển tiếp trở lại thông tin về sự gần gũi của một đối tượng.  </a:t>
            </a:r>
            <a:br>
              <a:rPr b="0" i="0" lang="en-US">
                <a:solidFill>
                  <a:srgbClr val="323232"/>
                </a:solidFill>
                <a:latin typeface="Roboto"/>
                <a:ea typeface="Roboto"/>
                <a:cs typeface="Roboto"/>
                <a:sym typeface="Roboto"/>
              </a:rPr>
            </a:br>
            <a:r>
              <a:rPr b="0" i="0" lang="en-US">
                <a:solidFill>
                  <a:srgbClr val="323232"/>
                </a:solidFill>
                <a:latin typeface="Roboto"/>
                <a:ea typeface="Roboto"/>
                <a:cs typeface="Roboto"/>
                <a:sym typeface="Roboto"/>
              </a:rPr>
              <a:t>Sóng âm thanh tần số cao phản xạ từ ranh giới để tạo ra các mẫu tiếng vang riêng biệt.</a:t>
            </a:r>
            <a:br>
              <a:rPr b="0" i="0" lang="en-US">
                <a:solidFill>
                  <a:srgbClr val="323232"/>
                </a:solidFill>
                <a:latin typeface="Roboto"/>
                <a:ea typeface="Roboto"/>
                <a:cs typeface="Roboto"/>
                <a:sym typeface="Roboto"/>
              </a:rPr>
            </a:br>
            <a:r>
              <a:rPr b="0" i="0" lang="en-US">
                <a:solidFill>
                  <a:srgbClr val="323232"/>
                </a:solidFill>
                <a:latin typeface="Roboto"/>
                <a:ea typeface="Roboto"/>
                <a:cs typeface="Roboto"/>
                <a:sym typeface="Roboto"/>
              </a:rPr>
              <a:t>Tài liệu tham khảo : https://www.maxbotix.com/articles/how-ultrasonic-sensors-work.htm</a:t>
            </a:r>
            <a:endParaRPr b="0" i="0">
              <a:solidFill>
                <a:srgbClr val="323232"/>
              </a:solidFill>
              <a:latin typeface="Roboto"/>
              <a:ea typeface="Roboto"/>
              <a:cs typeface="Roboto"/>
              <a:sym typeface="Roboto"/>
            </a:endParaRPr>
          </a:p>
        </p:txBody>
      </p:sp>
      <p:sp>
        <p:nvSpPr>
          <p:cNvPr id="769" name="Google Shape;769;p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p4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81" name="Google Shape;781;p4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94" name="Google Shape;794;p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1" marL="457200" marR="0" rtl="0" algn="l">
              <a:lnSpc>
                <a:spcPct val="100000"/>
              </a:lnSpc>
              <a:spcBef>
                <a:spcPts val="0"/>
              </a:spcBef>
              <a:spcAft>
                <a:spcPts val="0"/>
              </a:spcAft>
              <a:buClr>
                <a:schemeClr val="dk1"/>
              </a:buClr>
              <a:buSzPts val="1200"/>
              <a:buFont typeface="Noto Sans Symbols"/>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87" name="Google Shape;187;p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07" name="Google Shape;807;p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p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823" name="Google Shape;823;p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5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31" name="Google Shape;831;p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46" name="Google Shape;846;p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p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60" name="Google Shape;860;p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p5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73" name="Google Shape;873;p5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3" name="Google Shape;883;p5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84" name="Google Shape;884;p5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5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96" name="Google Shape;896;p5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5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14" name="Google Shape;914;p5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p5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934" name="Google Shape;934;p5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95" name="Google Shape;195;p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6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42" name="Google Shape;942;p6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p6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262626"/>
              </a:buClr>
              <a:buSzPts val="1200"/>
              <a:buFont typeface="Noto Sans Symbols"/>
              <a:buNone/>
            </a:pPr>
            <a:r>
              <a:rPr lang="en-US" sz="1200">
                <a:solidFill>
                  <a:srgbClr val="262626"/>
                </a:solidFill>
                <a:latin typeface="Arial"/>
                <a:ea typeface="Arial"/>
                <a:cs typeface="Arial"/>
                <a:sym typeface="Arial"/>
              </a:rPr>
              <a:t>Reference to plot in matplot.pyplot: </a:t>
            </a:r>
            <a:r>
              <a:rPr lang="en-US" sz="1200" u="sng">
                <a:solidFill>
                  <a:srgbClr val="262626"/>
                </a:solidFill>
                <a:latin typeface="Arial"/>
                <a:ea typeface="Arial"/>
                <a:cs typeface="Arial"/>
                <a:sym typeface="Arial"/>
                <a:hlinkClick r:id="rId2">
                  <a:extLst>
                    <a:ext uri="{A12FA001-AC4F-418D-AE19-62706E023703}">
                      <ahyp:hlinkClr val="tx"/>
                    </a:ext>
                  </a:extLst>
                </a:hlinkClick>
              </a:rPr>
              <a:t>https://matplotlib.org/stable/api/_as_gen/matplotlib.pyplot.plot.html#matplotlib.pyplot.plot</a:t>
            </a:r>
            <a:endParaRPr sz="1200">
              <a:solidFill>
                <a:srgbClr val="262626"/>
              </a:solidFill>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56" name="Google Shape;956;p6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6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70" name="Google Shape;970;p6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6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262626"/>
              </a:buClr>
              <a:buSzPts val="1200"/>
              <a:buFont typeface="Noto Sans Symbols"/>
              <a:buNone/>
            </a:pPr>
            <a:r>
              <a:rPr lang="en-US" sz="1200">
                <a:solidFill>
                  <a:srgbClr val="262626"/>
                </a:solidFill>
                <a:latin typeface="Arial"/>
                <a:ea typeface="Arial"/>
                <a:cs typeface="Arial"/>
                <a:sym typeface="Arial"/>
              </a:rPr>
              <a:t>Reference to the parameters of scatter in matplot.pyplot: </a:t>
            </a:r>
            <a:r>
              <a:rPr lang="en-US" sz="1200" u="sng">
                <a:solidFill>
                  <a:srgbClr val="262626"/>
                </a:solidFill>
                <a:latin typeface="Arial"/>
                <a:ea typeface="Arial"/>
                <a:cs typeface="Arial"/>
                <a:sym typeface="Arial"/>
                <a:hlinkClick r:id="rId2">
                  <a:extLst>
                    <a:ext uri="{A12FA001-AC4F-418D-AE19-62706E023703}">
                      <ahyp:hlinkClr val="tx"/>
                    </a:ext>
                  </a:extLst>
                </a:hlinkClick>
              </a:rPr>
              <a:t>https://matplotlib.org/stable/api/_as_gen/matplotlib.pyplot.scatter.html#matplotlib.pyplot.scatter</a:t>
            </a:r>
            <a:endParaRPr sz="1200">
              <a:solidFill>
                <a:srgbClr val="262626"/>
              </a:solidFill>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86" name="Google Shape;986;p6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p6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99" name="Google Shape;999;p6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p6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0033FF"/>
              </a:buClr>
              <a:buSzPts val="1200"/>
              <a:buFont typeface="Noto Sans Symbols"/>
              <a:buNone/>
            </a:pPr>
            <a:r>
              <a:rPr b="0" lang="en-US" sz="1200">
                <a:solidFill>
                  <a:srgbClr val="0033FF"/>
                </a:solidFill>
                <a:latin typeface="Arial"/>
                <a:ea typeface="Arial"/>
                <a:cs typeface="Arial"/>
                <a:sym typeface="Arial"/>
              </a:rPr>
              <a:t>Reference to the optional parameters such as marker and color: </a:t>
            </a:r>
            <a:r>
              <a:rPr b="0" lang="en-US" sz="1200" u="sng">
                <a:solidFill>
                  <a:srgbClr val="262626"/>
                </a:solidFill>
                <a:latin typeface="Arial"/>
                <a:ea typeface="Arial"/>
                <a:cs typeface="Arial"/>
                <a:sym typeface="Arial"/>
                <a:hlinkClick r:id="rId2">
                  <a:extLst>
                    <a:ext uri="{A12FA001-AC4F-418D-AE19-62706E023703}">
                      <ahyp:hlinkClr val="tx"/>
                    </a:ext>
                  </a:extLst>
                </a:hlinkClick>
              </a:rPr>
              <a:t>https://matplotlib.org/stable/api/pyplot_summary.html</a:t>
            </a:r>
            <a:endParaRPr b="0" sz="1200">
              <a:solidFill>
                <a:srgbClr val="262626"/>
              </a:solidFill>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t/>
            </a:r>
            <a:endParaRPr b="0">
              <a:solidFill>
                <a:srgbClr val="3F3F3F"/>
              </a:solidFill>
              <a:latin typeface="Arial"/>
              <a:ea typeface="Arial"/>
              <a:cs typeface="Arial"/>
              <a:sym typeface="Arial"/>
            </a:endParaRPr>
          </a:p>
        </p:txBody>
      </p:sp>
      <p:sp>
        <p:nvSpPr>
          <p:cNvPr id="1015" name="Google Shape;1015;p6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p6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027" name="Google Shape;1027;p6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p6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043" name="Google Shape;1043;p6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p6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DHT-11 : https://www.mouser.com/datasheet/2/758/DHT11-Technical-Data-Sheet-Translated-Version-1143054.pdf</a:t>
            </a:r>
            <a:endParaRPr/>
          </a:p>
        </p:txBody>
      </p:sp>
      <p:sp>
        <p:nvSpPr>
          <p:cNvPr id="1051" name="Google Shape;1051;p6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p6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063" name="Google Shape;1063;p6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10" name="Google Shape;210;p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p7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b="0" i="0" lang="en-US" u="none">
                <a:solidFill>
                  <a:schemeClr val="dk1"/>
                </a:solidFill>
                <a:latin typeface="Arial"/>
                <a:ea typeface="Arial"/>
                <a:cs typeface="Arial"/>
                <a:sym typeface="Arial"/>
              </a:rPr>
              <a:t>libatlas-base-dev : https://packages.debian.org/sid/libatlas-base-dev</a:t>
            </a:r>
            <a:endParaRPr/>
          </a:p>
          <a:p>
            <a:pPr indent="-95250" lvl="0" marL="171450" rtl="0" algn="l">
              <a:spcBef>
                <a:spcPts val="0"/>
              </a:spcBef>
              <a:spcAft>
                <a:spcPts val="0"/>
              </a:spcAft>
              <a:buClr>
                <a:schemeClr val="dk1"/>
              </a:buClr>
              <a:buSzPts val="1200"/>
              <a:buFont typeface="Arial"/>
              <a:buNone/>
            </a:pPr>
            <a:r>
              <a:t/>
            </a:r>
            <a:endParaRPr b="0" i="0" u="none">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b="0" i="0" lang="en-US" u="none">
                <a:solidFill>
                  <a:schemeClr val="dk1"/>
                </a:solidFill>
                <a:latin typeface="Arial"/>
                <a:ea typeface="Arial"/>
                <a:cs typeface="Arial"/>
                <a:sym typeface="Arial"/>
              </a:rPr>
              <a:t>Numpy is a library for the Python programming language, adding support for large, multi-dimensional arrays and matrices, along with a large collection of high-level mathematical functions to operate on these arrays. (https://numpy.org/)</a:t>
            </a:r>
            <a:endParaRPr b="0" i="0" u="none">
              <a:solidFill>
                <a:schemeClr val="dk1"/>
              </a:solidFill>
              <a:latin typeface="Arial"/>
              <a:ea typeface="Arial"/>
              <a:cs typeface="Arial"/>
              <a:sym typeface="Arial"/>
            </a:endParaRPr>
          </a:p>
        </p:txBody>
      </p:sp>
      <p:sp>
        <p:nvSpPr>
          <p:cNvPr id="1075" name="Google Shape;1075;p7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p7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p:txBody>
      </p:sp>
      <p:sp>
        <p:nvSpPr>
          <p:cNvPr id="1095" name="Google Shape;1095;p7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p7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107" name="Google Shape;1107;p7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7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p7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Reference about matplotlib animation : https://matplotlib.org/stable/api/animation_api.html</a:t>
            </a:r>
            <a:endParaRPr/>
          </a:p>
          <a:p>
            <a:pPr indent="-95250" lvl="0" marL="17145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p:txBody>
      </p:sp>
      <p:sp>
        <p:nvSpPr>
          <p:cNvPr id="1120" name="Google Shape;1120;p7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7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p7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131" name="Google Shape;1131;p7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7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p7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143" name="Google Shape;1143;p7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7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0" name="Google Shape;1160;p7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161" name="Google Shape;1161;p7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7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1" name="Google Shape;1171;p7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172" name="Google Shape;1172;p7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262626"/>
              </a:buClr>
              <a:buSzPts val="1200"/>
              <a:buFont typeface="Noto Sans Symbols"/>
              <a:buNone/>
            </a:pPr>
            <a:r>
              <a:rPr lang="en-US" sz="1200">
                <a:solidFill>
                  <a:srgbClr val="262626"/>
                </a:solidFill>
                <a:latin typeface="Arial"/>
                <a:ea typeface="Arial"/>
                <a:cs typeface="Arial"/>
                <a:sym typeface="Arial"/>
              </a:rPr>
              <a:t>Visit https://gpiozero.readthedocs.io/en/stable/api_output.html</a:t>
            </a:r>
            <a:endParaRPr/>
          </a:p>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22" name="Google Shape;222;p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43" name="Google Shape;243;p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2" name="Shape 12"/>
        <p:cNvGrpSpPr/>
        <p:nvPr/>
      </p:nvGrpSpPr>
      <p:grpSpPr>
        <a:xfrm>
          <a:off x="0" y="0"/>
          <a:ext cx="0" cy="0"/>
          <a:chOff x="0" y="0"/>
          <a:chExt cx="0" cy="0"/>
        </a:xfrm>
      </p:grpSpPr>
      <p:pic>
        <p:nvPicPr>
          <p:cNvPr id="13" name="Google Shape;13;p79"/>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 name="Google Shape;14;p79"/>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b="0" i="0" sz="1959" u="none" cap="none" strike="noStrike">
              <a:solidFill>
                <a:schemeClr val="dk1"/>
              </a:solidFill>
              <a:latin typeface="Malgun Gothic"/>
              <a:ea typeface="Malgun Gothic"/>
              <a:cs typeface="Malgun Gothic"/>
              <a:sym typeface="Malgun Gothic"/>
            </a:endParaRPr>
          </a:p>
        </p:txBody>
      </p:sp>
      <p:pic>
        <p:nvPicPr>
          <p:cNvPr id="15" name="Google Shape;15;p79"/>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89" name="Shape 89"/>
        <p:cNvGrpSpPr/>
        <p:nvPr/>
      </p:nvGrpSpPr>
      <p:grpSpPr>
        <a:xfrm>
          <a:off x="0" y="0"/>
          <a:ext cx="0" cy="0"/>
          <a:chOff x="0" y="0"/>
          <a:chExt cx="0" cy="0"/>
        </a:xfrm>
      </p:grpSpPr>
      <p:grpSp>
        <p:nvGrpSpPr>
          <p:cNvPr id="90" name="Google Shape;90;p88"/>
          <p:cNvGrpSpPr/>
          <p:nvPr/>
        </p:nvGrpSpPr>
        <p:grpSpPr>
          <a:xfrm>
            <a:off x="0" y="1"/>
            <a:ext cx="9902825" cy="999802"/>
            <a:chOff x="0" y="1"/>
            <a:chExt cx="9906000" cy="999802"/>
          </a:xfrm>
        </p:grpSpPr>
        <p:sp>
          <p:nvSpPr>
            <p:cNvPr id="91" name="Google Shape;91;p88"/>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2" name="Google Shape;92;p88"/>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93" name="Google Shape;93;p8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4" name="Google Shape;94;p8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5" name="Google Shape;95;p8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96" name="Google Shape;96;p88"/>
          <p:cNvGrpSpPr/>
          <p:nvPr/>
        </p:nvGrpSpPr>
        <p:grpSpPr>
          <a:xfrm>
            <a:off x="449468" y="1462227"/>
            <a:ext cx="9000714" cy="4500283"/>
            <a:chOff x="449612" y="1219200"/>
            <a:chExt cx="9003600" cy="4500283"/>
          </a:xfrm>
        </p:grpSpPr>
        <p:grpSp>
          <p:nvGrpSpPr>
            <p:cNvPr id="97" name="Google Shape;97;p88"/>
            <p:cNvGrpSpPr/>
            <p:nvPr/>
          </p:nvGrpSpPr>
          <p:grpSpPr>
            <a:xfrm>
              <a:off x="449612" y="1219200"/>
              <a:ext cx="9003600" cy="4500283"/>
              <a:chOff x="578678" y="1445207"/>
              <a:chExt cx="8748000" cy="4136077"/>
            </a:xfrm>
          </p:grpSpPr>
          <p:sp>
            <p:nvSpPr>
              <p:cNvPr id="98" name="Google Shape;98;p88"/>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9" name="Google Shape;99;p88"/>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00" name="Google Shape;100;p88"/>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101" name="Google Shape;101;p88"/>
            <p:cNvGrpSpPr/>
            <p:nvPr/>
          </p:nvGrpSpPr>
          <p:grpSpPr>
            <a:xfrm>
              <a:off x="747834" y="2165797"/>
              <a:ext cx="8539600" cy="1267182"/>
              <a:chOff x="805623" y="2423005"/>
              <a:chExt cx="8539600" cy="1267182"/>
            </a:xfrm>
          </p:grpSpPr>
          <p:grpSp>
            <p:nvGrpSpPr>
              <p:cNvPr id="102" name="Google Shape;102;p88"/>
              <p:cNvGrpSpPr/>
              <p:nvPr/>
            </p:nvGrpSpPr>
            <p:grpSpPr>
              <a:xfrm>
                <a:off x="966158" y="2423005"/>
                <a:ext cx="8379065" cy="1267182"/>
                <a:chOff x="1098893" y="2558690"/>
                <a:chExt cx="8379065" cy="1267182"/>
              </a:xfrm>
            </p:grpSpPr>
            <p:sp>
              <p:nvSpPr>
                <p:cNvPr id="103" name="Google Shape;103;p88"/>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4" name="Google Shape;104;p88"/>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5" name="Google Shape;105;p88"/>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6" name="Google Shape;106;p88"/>
            <p:cNvGrpSpPr/>
            <p:nvPr/>
          </p:nvGrpSpPr>
          <p:grpSpPr>
            <a:xfrm>
              <a:off x="747834" y="3595777"/>
              <a:ext cx="8539600" cy="1876451"/>
              <a:chOff x="805623" y="3889855"/>
              <a:chExt cx="8539600" cy="1876451"/>
            </a:xfrm>
          </p:grpSpPr>
          <p:grpSp>
            <p:nvGrpSpPr>
              <p:cNvPr id="107" name="Google Shape;107;p88"/>
              <p:cNvGrpSpPr/>
              <p:nvPr/>
            </p:nvGrpSpPr>
            <p:grpSpPr>
              <a:xfrm>
                <a:off x="958539" y="3889855"/>
                <a:ext cx="8386684" cy="1876451"/>
                <a:chOff x="1098894" y="2558690"/>
                <a:chExt cx="8386684" cy="1876451"/>
              </a:xfrm>
            </p:grpSpPr>
            <p:sp>
              <p:nvSpPr>
                <p:cNvPr id="108" name="Google Shape;108;p88"/>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09" name="Google Shape;109;p88"/>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10" name="Google Shape;110;p88"/>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1" name="Google Shape;111;p88"/>
            <p:cNvGrpSpPr/>
            <p:nvPr/>
          </p:nvGrpSpPr>
          <p:grpSpPr>
            <a:xfrm>
              <a:off x="589808" y="1345444"/>
              <a:ext cx="6615664" cy="430887"/>
              <a:chOff x="790976" y="1592058"/>
              <a:chExt cx="6615664" cy="430887"/>
            </a:xfrm>
          </p:grpSpPr>
          <p:sp>
            <p:nvSpPr>
              <p:cNvPr id="112" name="Google Shape;112;p88"/>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113" name="Google Shape;113;p88"/>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4" name="Google Shape;114;p88"/>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15" name="Shape 115"/>
        <p:cNvGrpSpPr/>
        <p:nvPr/>
      </p:nvGrpSpPr>
      <p:grpSpPr>
        <a:xfrm>
          <a:off x="0" y="0"/>
          <a:ext cx="0" cy="0"/>
          <a:chOff x="0" y="0"/>
          <a:chExt cx="0" cy="0"/>
        </a:xfrm>
      </p:grpSpPr>
      <p:sp>
        <p:nvSpPr>
          <p:cNvPr id="116" name="Google Shape;116;p89"/>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7" name="Google Shape;117;p89"/>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8" name="Google Shape;118;p89"/>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pic>
        <p:nvPicPr>
          <p:cNvPr id="119" name="Google Shape;119;p89"/>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0" name="Google Shape;120;p8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1" name="Google Shape;121;p8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2" name="Google Shape;122;p89"/>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123" name="Google Shape;123;p89"/>
          <p:cNvGrpSpPr/>
          <p:nvPr/>
        </p:nvGrpSpPr>
        <p:grpSpPr>
          <a:xfrm>
            <a:off x="0" y="1"/>
            <a:ext cx="9902825" cy="999802"/>
            <a:chOff x="0" y="1"/>
            <a:chExt cx="9906000" cy="999802"/>
          </a:xfrm>
        </p:grpSpPr>
        <p:sp>
          <p:nvSpPr>
            <p:cNvPr id="124" name="Google Shape;124;p89"/>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5" name="Google Shape;125;p89"/>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sp>
        <p:nvSpPr>
          <p:cNvPr id="126" name="Google Shape;126;p89"/>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27" name="Shape 127"/>
        <p:cNvGrpSpPr/>
        <p:nvPr/>
      </p:nvGrpSpPr>
      <p:grpSpPr>
        <a:xfrm>
          <a:off x="0" y="0"/>
          <a:ext cx="0" cy="0"/>
          <a:chOff x="0" y="0"/>
          <a:chExt cx="0" cy="0"/>
        </a:xfrm>
      </p:grpSpPr>
      <p:cxnSp>
        <p:nvCxnSpPr>
          <p:cNvPr id="128" name="Google Shape;128;p9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9" name="Google Shape;129;p9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0" name="Google Shape;130;p90"/>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cxnSp>
        <p:nvCxnSpPr>
          <p:cNvPr id="131" name="Google Shape;131;p90"/>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2" name="Google Shape;132;p90"/>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3" name="Shape 133"/>
        <p:cNvGrpSpPr/>
        <p:nvPr/>
      </p:nvGrpSpPr>
      <p:grpSpPr>
        <a:xfrm>
          <a:off x="0" y="0"/>
          <a:ext cx="0" cy="0"/>
          <a:chOff x="0" y="0"/>
          <a:chExt cx="0" cy="0"/>
        </a:xfrm>
      </p:grpSpPr>
      <p:pic>
        <p:nvPicPr>
          <p:cNvPr id="134" name="Google Shape;134;p91"/>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35" name="Google Shape;135;p91"/>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pic>
        <p:nvPicPr>
          <p:cNvPr id="136" name="Google Shape;136;p91"/>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6" name="Shape 16"/>
        <p:cNvGrpSpPr/>
        <p:nvPr/>
      </p:nvGrpSpPr>
      <p:grpSpPr>
        <a:xfrm>
          <a:off x="0" y="0"/>
          <a:ext cx="0" cy="0"/>
          <a:chOff x="0" y="0"/>
          <a:chExt cx="0" cy="0"/>
        </a:xfrm>
      </p:grpSpPr>
      <p:pic>
        <p:nvPicPr>
          <p:cNvPr id="17" name="Google Shape;17;p80"/>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18" name="Google Shape;18;p80"/>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19" name="Google Shape;19;p80"/>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0" name="Google Shape;20;p80"/>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1" name="Shape 21"/>
        <p:cNvGrpSpPr/>
        <p:nvPr/>
      </p:nvGrpSpPr>
      <p:grpSpPr>
        <a:xfrm>
          <a:off x="0" y="0"/>
          <a:ext cx="0" cy="0"/>
          <a:chOff x="0" y="0"/>
          <a:chExt cx="0" cy="0"/>
        </a:xfrm>
      </p:grpSpPr>
      <p:cxnSp>
        <p:nvCxnSpPr>
          <p:cNvPr id="22" name="Google Shape;22;p8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3" name="Google Shape;23;p8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4" name="Google Shape;24;p8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5" name="Google Shape;25;p81"/>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u="none" cap="none" strike="noStrike">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p:cSld name="콘텐츠 2개">
    <p:spTree>
      <p:nvGrpSpPr>
        <p:cNvPr id="26" name="Shape 26"/>
        <p:cNvGrpSpPr/>
        <p:nvPr/>
      </p:nvGrpSpPr>
      <p:grpSpPr>
        <a:xfrm>
          <a:off x="0" y="0"/>
          <a:ext cx="0" cy="0"/>
          <a:chOff x="0" y="0"/>
          <a:chExt cx="0" cy="0"/>
        </a:xfrm>
      </p:grpSpPr>
      <p:pic>
        <p:nvPicPr>
          <p:cNvPr id="27" name="Google Shape;27;p82"/>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8" name="Google Shape;28;p82"/>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9" name="Google Shape;29;p82"/>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0" name="Google Shape;30;p82"/>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31" name="Google Shape;31;p82"/>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32" name="Shape 32"/>
        <p:cNvGrpSpPr/>
        <p:nvPr/>
      </p:nvGrpSpPr>
      <p:grpSpPr>
        <a:xfrm>
          <a:off x="0" y="0"/>
          <a:ext cx="0" cy="0"/>
          <a:chOff x="0" y="0"/>
          <a:chExt cx="0" cy="0"/>
        </a:xfrm>
      </p:grpSpPr>
      <p:pic>
        <p:nvPicPr>
          <p:cNvPr id="33" name="Google Shape;33;p83"/>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4" name="Google Shape;34;p83"/>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5" name="Google Shape;35;p83"/>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6" name="Google Shape;36;p83"/>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37" name="Google Shape;37;p83"/>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38" name="Shape 38"/>
        <p:cNvGrpSpPr/>
        <p:nvPr/>
      </p:nvGrpSpPr>
      <p:grpSpPr>
        <a:xfrm>
          <a:off x="0" y="0"/>
          <a:ext cx="0" cy="0"/>
          <a:chOff x="0" y="0"/>
          <a:chExt cx="0" cy="0"/>
        </a:xfrm>
      </p:grpSpPr>
      <p:sp>
        <p:nvSpPr>
          <p:cNvPr id="39" name="Google Shape;39;p84"/>
          <p:cNvSpPr txBox="1"/>
          <p:nvPr/>
        </p:nvSpPr>
        <p:spPr>
          <a:xfrm>
            <a:off x="6258675" y="6347711"/>
            <a:ext cx="2499081"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b="1" i="0" lang="en-US" sz="1100">
                <a:solidFill>
                  <a:srgbClr val="7F7F7F"/>
                </a:solidFill>
                <a:latin typeface="Arial"/>
                <a:ea typeface="Arial"/>
                <a:cs typeface="Arial"/>
                <a:sym typeface="Arial"/>
              </a:rPr>
              <a:t>Chương 4. Raspberry Pi với Python</a:t>
            </a:r>
            <a:endParaRPr/>
          </a:p>
        </p:txBody>
      </p:sp>
      <p:sp>
        <p:nvSpPr>
          <p:cNvPr id="40" name="Google Shape;40;p84"/>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41" name="Shape 41"/>
        <p:cNvGrpSpPr/>
        <p:nvPr/>
      </p:nvGrpSpPr>
      <p:grpSpPr>
        <a:xfrm>
          <a:off x="0" y="0"/>
          <a:ext cx="0" cy="0"/>
          <a:chOff x="0" y="0"/>
          <a:chExt cx="0" cy="0"/>
        </a:xfrm>
      </p:grpSpPr>
      <p:pic>
        <p:nvPicPr>
          <p:cNvPr id="42" name="Google Shape;42;p85"/>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3" name="Google Shape;43;p85"/>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Malgun Gothic"/>
              <a:ea typeface="Malgun Gothic"/>
              <a:cs typeface="Malgun Gothic"/>
              <a:sym typeface="Malgun Gothic"/>
            </a:endParaRPr>
          </a:p>
        </p:txBody>
      </p:sp>
      <p:sp>
        <p:nvSpPr>
          <p:cNvPr id="44" name="Google Shape;44;p85"/>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5" name="Google Shape;45;p85"/>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6" name="Google Shape;46;p85"/>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p:cSld name="비교">
    <p:spTree>
      <p:nvGrpSpPr>
        <p:cNvPr id="47" name="Shape 47"/>
        <p:cNvGrpSpPr/>
        <p:nvPr/>
      </p:nvGrpSpPr>
      <p:grpSpPr>
        <a:xfrm>
          <a:off x="0" y="0"/>
          <a:ext cx="0" cy="0"/>
          <a:chOff x="0" y="0"/>
          <a:chExt cx="0" cy="0"/>
        </a:xfrm>
      </p:grpSpPr>
      <p:cxnSp>
        <p:nvCxnSpPr>
          <p:cNvPr id="48" name="Google Shape;48;p86"/>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9" name="Google Shape;49;p86"/>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0" name="Google Shape;50;p86"/>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51" name="Google Shape;51;p86"/>
          <p:cNvGrpSpPr/>
          <p:nvPr/>
        </p:nvGrpSpPr>
        <p:grpSpPr>
          <a:xfrm>
            <a:off x="0" y="1"/>
            <a:ext cx="9906000" cy="999802"/>
            <a:chOff x="0" y="1"/>
            <a:chExt cx="9906000" cy="999802"/>
          </a:xfrm>
        </p:grpSpPr>
        <p:sp>
          <p:nvSpPr>
            <p:cNvPr id="52" name="Google Shape;52;p86"/>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 name="Google Shape;53;p86"/>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4" name="Google Shape;54;p86"/>
          <p:cNvGrpSpPr/>
          <p:nvPr/>
        </p:nvGrpSpPr>
        <p:grpSpPr>
          <a:xfrm>
            <a:off x="449999" y="1251375"/>
            <a:ext cx="9018001" cy="4993977"/>
            <a:chOff x="578678" y="1436153"/>
            <a:chExt cx="8748000" cy="4993977"/>
          </a:xfrm>
        </p:grpSpPr>
        <p:sp>
          <p:nvSpPr>
            <p:cNvPr id="55" name="Google Shape;55;p86"/>
            <p:cNvSpPr/>
            <p:nvPr/>
          </p:nvSpPr>
          <p:spPr>
            <a:xfrm>
              <a:off x="578678" y="1436153"/>
              <a:ext cx="8748000" cy="912275"/>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 name="Google Shape;56;p86"/>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57" name="Google Shape;57;p86"/>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58" name="Shape 58"/>
        <p:cNvGrpSpPr/>
        <p:nvPr/>
      </p:nvGrpSpPr>
      <p:grpSpPr>
        <a:xfrm>
          <a:off x="0" y="0"/>
          <a:ext cx="0" cy="0"/>
          <a:chOff x="0" y="0"/>
          <a:chExt cx="0" cy="0"/>
        </a:xfrm>
      </p:grpSpPr>
      <p:grpSp>
        <p:nvGrpSpPr>
          <p:cNvPr id="59" name="Google Shape;59;p87"/>
          <p:cNvGrpSpPr/>
          <p:nvPr/>
        </p:nvGrpSpPr>
        <p:grpSpPr>
          <a:xfrm>
            <a:off x="449468" y="1462227"/>
            <a:ext cx="9000714" cy="4500283"/>
            <a:chOff x="578678" y="1445207"/>
            <a:chExt cx="8748000" cy="4136077"/>
          </a:xfrm>
        </p:grpSpPr>
        <p:sp>
          <p:nvSpPr>
            <p:cNvPr id="60" name="Google Shape;60;p87"/>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1" name="Google Shape;61;p87"/>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2" name="Google Shape;62;p87"/>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63" name="Google Shape;63;p87"/>
          <p:cNvGrpSpPr/>
          <p:nvPr/>
        </p:nvGrpSpPr>
        <p:grpSpPr>
          <a:xfrm>
            <a:off x="0" y="1"/>
            <a:ext cx="9902825" cy="999802"/>
            <a:chOff x="0" y="1"/>
            <a:chExt cx="9906000" cy="999802"/>
          </a:xfrm>
        </p:grpSpPr>
        <p:sp>
          <p:nvSpPr>
            <p:cNvPr id="64" name="Google Shape;64;p87"/>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5" name="Google Shape;65;p87"/>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66" name="Google Shape;66;p8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7" name="Google Shape;67;p8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8" name="Google Shape;68;p87"/>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69" name="Google Shape;69;p87"/>
          <p:cNvGrpSpPr/>
          <p:nvPr/>
        </p:nvGrpSpPr>
        <p:grpSpPr>
          <a:xfrm>
            <a:off x="747594" y="2408824"/>
            <a:ext cx="8536863" cy="3303528"/>
            <a:chOff x="747834" y="2129937"/>
            <a:chExt cx="8539600" cy="3303528"/>
          </a:xfrm>
        </p:grpSpPr>
        <p:grpSp>
          <p:nvGrpSpPr>
            <p:cNvPr id="70" name="Google Shape;70;p87"/>
            <p:cNvGrpSpPr/>
            <p:nvPr/>
          </p:nvGrpSpPr>
          <p:grpSpPr>
            <a:xfrm>
              <a:off x="747834" y="2129937"/>
              <a:ext cx="8539600" cy="1267182"/>
              <a:chOff x="805623" y="2423005"/>
              <a:chExt cx="8539600" cy="1267182"/>
            </a:xfrm>
          </p:grpSpPr>
          <p:grpSp>
            <p:nvGrpSpPr>
              <p:cNvPr id="71" name="Google Shape;71;p87"/>
              <p:cNvGrpSpPr/>
              <p:nvPr/>
            </p:nvGrpSpPr>
            <p:grpSpPr>
              <a:xfrm>
                <a:off x="966158" y="2423005"/>
                <a:ext cx="8379065" cy="1267182"/>
                <a:chOff x="1098893" y="2558690"/>
                <a:chExt cx="8379065" cy="1267182"/>
              </a:xfrm>
            </p:grpSpPr>
            <p:sp>
              <p:nvSpPr>
                <p:cNvPr id="72" name="Google Shape;72;p87"/>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3" name="Google Shape;73;p87"/>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4" name="Google Shape;74;p87"/>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5" name="Google Shape;75;p87"/>
            <p:cNvGrpSpPr/>
            <p:nvPr/>
          </p:nvGrpSpPr>
          <p:grpSpPr>
            <a:xfrm>
              <a:off x="747834" y="3559917"/>
              <a:ext cx="8539600" cy="1055714"/>
              <a:chOff x="805623" y="3889855"/>
              <a:chExt cx="8539600" cy="1055714"/>
            </a:xfrm>
          </p:grpSpPr>
          <p:grpSp>
            <p:nvGrpSpPr>
              <p:cNvPr id="76" name="Google Shape;76;p87"/>
              <p:cNvGrpSpPr/>
              <p:nvPr/>
            </p:nvGrpSpPr>
            <p:grpSpPr>
              <a:xfrm>
                <a:off x="958539" y="3889855"/>
                <a:ext cx="8386684" cy="1055714"/>
                <a:chOff x="1098894" y="2558690"/>
                <a:chExt cx="8386684" cy="1055714"/>
              </a:xfrm>
            </p:grpSpPr>
            <p:sp>
              <p:nvSpPr>
                <p:cNvPr id="77" name="Google Shape;77;p87"/>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78" name="Google Shape;78;p87"/>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79" name="Google Shape;79;p87"/>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0" name="Google Shape;80;p87"/>
            <p:cNvGrpSpPr/>
            <p:nvPr/>
          </p:nvGrpSpPr>
          <p:grpSpPr>
            <a:xfrm>
              <a:off x="747834" y="4781836"/>
              <a:ext cx="8539600" cy="651629"/>
              <a:chOff x="805623" y="5143345"/>
              <a:chExt cx="8539600" cy="651629"/>
            </a:xfrm>
          </p:grpSpPr>
          <p:grpSp>
            <p:nvGrpSpPr>
              <p:cNvPr id="81" name="Google Shape;81;p87"/>
              <p:cNvGrpSpPr/>
              <p:nvPr/>
            </p:nvGrpSpPr>
            <p:grpSpPr>
              <a:xfrm>
                <a:off x="966159" y="5143345"/>
                <a:ext cx="8379064" cy="651629"/>
                <a:chOff x="1098894" y="2558690"/>
                <a:chExt cx="8379064" cy="651629"/>
              </a:xfrm>
            </p:grpSpPr>
            <p:sp>
              <p:nvSpPr>
                <p:cNvPr id="82" name="Google Shape;82;p87"/>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3" name="Google Shape;83;p87"/>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4" name="Google Shape;84;p87"/>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85" name="Google Shape;85;p87"/>
          <p:cNvGrpSpPr/>
          <p:nvPr/>
        </p:nvGrpSpPr>
        <p:grpSpPr>
          <a:xfrm>
            <a:off x="589619" y="1588472"/>
            <a:ext cx="6613544" cy="430887"/>
            <a:chOff x="790976" y="1592058"/>
            <a:chExt cx="6615664" cy="430887"/>
          </a:xfrm>
        </p:grpSpPr>
        <p:sp>
          <p:nvSpPr>
            <p:cNvPr id="86" name="Google Shape;86;p87"/>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87" name="Google Shape;87;p87"/>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88" name="Google Shape;88;p87"/>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78"/>
          <p:cNvSpPr txBox="1"/>
          <p:nvPr>
            <p:ph type="title"/>
          </p:nvPr>
        </p:nvSpPr>
        <p:spPr>
          <a:xfrm>
            <a:off x="681038" y="365125"/>
            <a:ext cx="854075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78"/>
          <p:cNvSpPr txBox="1"/>
          <p:nvPr>
            <p:ph idx="1" type="body"/>
          </p:nvPr>
        </p:nvSpPr>
        <p:spPr>
          <a:xfrm>
            <a:off x="681038" y="1825625"/>
            <a:ext cx="854075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78"/>
          <p:cNvSpPr txBox="1"/>
          <p:nvPr>
            <p:ph idx="10" type="dt"/>
          </p:nvPr>
        </p:nvSpPr>
        <p:spPr>
          <a:xfrm>
            <a:off x="681038" y="6356350"/>
            <a:ext cx="2227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78"/>
          <p:cNvSpPr txBox="1"/>
          <p:nvPr>
            <p:ph idx="11" type="ftr"/>
          </p:nvPr>
        </p:nvSpPr>
        <p:spPr>
          <a:xfrm>
            <a:off x="3279775" y="6356350"/>
            <a:ext cx="334327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 name="Google Shape;11;p78"/>
          <p:cNvSpPr txBox="1"/>
          <p:nvPr>
            <p:ph idx="12" type="sldNum"/>
          </p:nvPr>
        </p:nvSpPr>
        <p:spPr>
          <a:xfrm>
            <a:off x="6994525" y="6356350"/>
            <a:ext cx="222726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psutil.readthedocs.io/en/latest/#system-related-functio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51.png"/><Relationship Id="rId5"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43.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67.png"/><Relationship Id="rId5" Type="http://schemas.openxmlformats.org/officeDocument/2006/relationships/image" Target="../media/image58.png"/><Relationship Id="rId6"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68.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62.jp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74.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78.png"/><Relationship Id="rId4" Type="http://schemas.openxmlformats.org/officeDocument/2006/relationships/image" Target="../media/image72.png"/><Relationship Id="rId5" Type="http://schemas.openxmlformats.org/officeDocument/2006/relationships/image" Target="../media/image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9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9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89.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1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grpSp>
        <p:nvGrpSpPr>
          <p:cNvPr id="142" name="Google Shape;142;p1"/>
          <p:cNvGrpSpPr/>
          <p:nvPr/>
        </p:nvGrpSpPr>
        <p:grpSpPr>
          <a:xfrm>
            <a:off x="724689" y="4320000"/>
            <a:ext cx="6097837" cy="369332"/>
            <a:chOff x="724689" y="4320000"/>
            <a:chExt cx="6097837" cy="369332"/>
          </a:xfrm>
        </p:grpSpPr>
        <p:sp>
          <p:nvSpPr>
            <p:cNvPr id="143" name="Google Shape;143;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a:t>
              </a:r>
              <a:endParaRPr b="1" i="0" sz="2400" u="none" cap="none" strike="noStrike">
                <a:solidFill>
                  <a:srgbClr val="1428A0"/>
                </a:solidFill>
                <a:latin typeface="Arial"/>
                <a:ea typeface="Arial"/>
                <a:cs typeface="Arial"/>
                <a:sym typeface="Arial"/>
              </a:endParaRPr>
            </a:p>
          </p:txBody>
        </p:sp>
        <p:sp>
          <p:nvSpPr>
            <p:cNvPr id="144" name="Google Shape;144;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10"/>
          <p:cNvPicPr preferRelativeResize="0"/>
          <p:nvPr/>
        </p:nvPicPr>
        <p:blipFill rotWithShape="1">
          <a:blip r:embed="rId3">
            <a:alphaModFix/>
          </a:blip>
          <a:srcRect b="0" l="0" r="0" t="0"/>
          <a:stretch/>
        </p:blipFill>
        <p:spPr>
          <a:xfrm>
            <a:off x="703263" y="2572000"/>
            <a:ext cx="4623117" cy="224000"/>
          </a:xfrm>
          <a:prstGeom prst="rect">
            <a:avLst/>
          </a:prstGeom>
          <a:noFill/>
          <a:ln>
            <a:noFill/>
          </a:ln>
        </p:spPr>
      </p:pic>
      <p:sp>
        <p:nvSpPr>
          <p:cNvPr id="260" name="Google Shape;260;p1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61" name="Google Shape;261;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62" name="Google Shape;262;p10"/>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led2.py</a:t>
            </a:r>
            <a:endParaRPr/>
          </a:p>
        </p:txBody>
      </p:sp>
      <p:sp>
        <p:nvSpPr>
          <p:cNvPr id="263" name="Google Shape;263;p10"/>
          <p:cNvSpPr/>
          <p:nvPr/>
        </p:nvSpPr>
        <p:spPr>
          <a:xfrm>
            <a:off x="703263" y="1789261"/>
            <a:ext cx="8496299"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led2.py trên Raspberry Pi.</a:t>
            </a:r>
            <a:endParaRPr sz="1300">
              <a:solidFill>
                <a:srgbClr val="262626"/>
              </a:solidFill>
              <a:latin typeface="Arial"/>
              <a:ea typeface="Arial"/>
              <a:cs typeface="Arial"/>
              <a:sym typeface="Arial"/>
            </a:endParaRPr>
          </a:p>
        </p:txBody>
      </p:sp>
      <p:grpSp>
        <p:nvGrpSpPr>
          <p:cNvPr id="264" name="Google Shape;264;p10"/>
          <p:cNvGrpSpPr/>
          <p:nvPr/>
        </p:nvGrpSpPr>
        <p:grpSpPr>
          <a:xfrm>
            <a:off x="703263" y="2180197"/>
            <a:ext cx="3527670" cy="292388"/>
            <a:chOff x="3716526" y="2460828"/>
            <a:chExt cx="3527670" cy="292388"/>
          </a:xfrm>
        </p:grpSpPr>
        <p:sp>
          <p:nvSpPr>
            <p:cNvPr id="265" name="Google Shape;265;p10"/>
            <p:cNvSpPr txBox="1"/>
            <p:nvPr/>
          </p:nvSpPr>
          <p:spPr>
            <a:xfrm>
              <a:off x="3800649" y="2460828"/>
              <a:ext cx="3443547"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python3 led2.py</a:t>
              </a:r>
              <a:endParaRPr/>
            </a:p>
          </p:txBody>
        </p:sp>
        <p:sp>
          <p:nvSpPr>
            <p:cNvPr id="266" name="Google Shape;266;p10"/>
            <p:cNvSpPr/>
            <p:nvPr/>
          </p:nvSpPr>
          <p:spPr>
            <a:xfrm>
              <a:off x="3716526" y="2460830"/>
              <a:ext cx="84123"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267" name="Google Shape;267;p10"/>
          <p:cNvSpPr/>
          <p:nvPr/>
        </p:nvSpPr>
        <p:spPr>
          <a:xfrm>
            <a:off x="703263" y="2956190"/>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đổi tham số trong phương thức blink và kiểm tra xem chu kỳ nhấp nháy có được thay đổi tương ứng không.</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sử dụng cú pháp blink(on_time = 3, off_time = 1), LED được cài đặt để bật trong 3 giây và tắt trong 1 giây.</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74" name="Google Shape;274;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75" name="Google Shape;275;p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Điều khiển LED bằng chuỗi nhập từ bàn phím</a:t>
            </a:r>
            <a:endParaRPr b="1" sz="2400">
              <a:solidFill>
                <a:srgbClr val="0C0C0C"/>
              </a:solidFill>
              <a:latin typeface="Arial"/>
              <a:ea typeface="Arial"/>
              <a:cs typeface="Arial"/>
              <a:sym typeface="Arial"/>
            </a:endParaRPr>
          </a:p>
        </p:txBody>
      </p:sp>
      <p:sp>
        <p:nvSpPr>
          <p:cNvPr id="276" name="Google Shape;276;p11"/>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Chương trình Python (led3.py)</a:t>
            </a:r>
            <a:endParaRPr/>
          </a:p>
        </p:txBody>
      </p:sp>
      <p:sp>
        <p:nvSpPr>
          <p:cNvPr id="277" name="Google Shape;277;p11"/>
          <p:cNvSpPr/>
          <p:nvPr/>
        </p:nvSpPr>
        <p:spPr>
          <a:xfrm>
            <a:off x="703263" y="212188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khiển đèn LED bằng cách nhập một chuỗi vào cửa sổ Terminal.</a:t>
            </a:r>
            <a:endParaRPr sz="1300">
              <a:solidFill>
                <a:srgbClr val="262626"/>
              </a:solidFill>
              <a:latin typeface="Arial"/>
              <a:ea typeface="Arial"/>
              <a:cs typeface="Arial"/>
              <a:sym typeface="Arial"/>
            </a:endParaRPr>
          </a:p>
        </p:txBody>
      </p:sp>
      <p:sp>
        <p:nvSpPr>
          <p:cNvPr id="278" name="Google Shape;278;p11"/>
          <p:cNvSpPr txBox="1"/>
          <p:nvPr/>
        </p:nvSpPr>
        <p:spPr>
          <a:xfrm>
            <a:off x="4145279" y="2505408"/>
            <a:ext cx="5415579" cy="2303195"/>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Nạp phần tử LED từ thư viện gpiozero.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3: Gán giá trị thứ tự chân GPIO được kết nối với đèn LED dưới dạng tham số.</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6: Chờ tới khi có chuỗi được người dùng nhập vào.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7-10: Nếu chuỗi đầu vào là ”on" hoặc ”off", đèn LED được điều khiển theo lệnh tương ứng.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11-12: Nếu chuỗi đầu được nhập không phải là ”on" hoặc ”off", hãy in ra thông báo " invalid command" cho biết rằng lệnh không phù hợp.</a:t>
            </a:r>
            <a:endParaRPr b="0" i="0" sz="1300" u="none" cap="none" strike="noStrike">
              <a:solidFill>
                <a:srgbClr val="262626"/>
              </a:solidFill>
              <a:latin typeface="Arial"/>
              <a:ea typeface="Arial"/>
              <a:cs typeface="Arial"/>
              <a:sym typeface="Arial"/>
            </a:endParaRPr>
          </a:p>
        </p:txBody>
      </p:sp>
      <p:pic>
        <p:nvPicPr>
          <p:cNvPr id="279" name="Google Shape;279;p11"/>
          <p:cNvPicPr preferRelativeResize="0"/>
          <p:nvPr/>
        </p:nvPicPr>
        <p:blipFill rotWithShape="1">
          <a:blip r:embed="rId3">
            <a:alphaModFix/>
          </a:blip>
          <a:srcRect b="0" l="0" r="0" t="0"/>
          <a:stretch/>
        </p:blipFill>
        <p:spPr>
          <a:xfrm>
            <a:off x="771843" y="2566988"/>
            <a:ext cx="3411537" cy="2980954"/>
          </a:xfrm>
          <a:prstGeom prst="rect">
            <a:avLst/>
          </a:prstGeom>
          <a:noFill/>
          <a:ln>
            <a:noFill/>
          </a:ln>
        </p:spPr>
      </p:pic>
      <p:sp>
        <p:nvSpPr>
          <p:cNvPr id="280" name="Google Shape;280;p11"/>
          <p:cNvSpPr/>
          <p:nvPr/>
        </p:nvSpPr>
        <p:spPr>
          <a:xfrm>
            <a:off x="703263" y="2505409"/>
            <a:ext cx="3541077" cy="3110531"/>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87" name="Google Shape;287;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88" name="Google Shape;288;p12"/>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led3.py</a:t>
            </a:r>
            <a:endParaRPr/>
          </a:p>
        </p:txBody>
      </p:sp>
      <p:sp>
        <p:nvSpPr>
          <p:cNvPr id="289" name="Google Shape;289;p12"/>
          <p:cNvSpPr/>
          <p:nvPr/>
        </p:nvSpPr>
        <p:spPr>
          <a:xfrm>
            <a:off x="703263" y="1789261"/>
            <a:ext cx="8496299"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led3.py trên Raspberry Pi.</a:t>
            </a:r>
            <a:endParaRPr sz="1300">
              <a:solidFill>
                <a:srgbClr val="262626"/>
              </a:solidFill>
              <a:latin typeface="Arial"/>
              <a:ea typeface="Arial"/>
              <a:cs typeface="Arial"/>
              <a:sym typeface="Arial"/>
            </a:endParaRPr>
          </a:p>
        </p:txBody>
      </p:sp>
      <p:grpSp>
        <p:nvGrpSpPr>
          <p:cNvPr id="290" name="Google Shape;290;p12"/>
          <p:cNvGrpSpPr/>
          <p:nvPr/>
        </p:nvGrpSpPr>
        <p:grpSpPr>
          <a:xfrm>
            <a:off x="703263" y="2156590"/>
            <a:ext cx="3527670" cy="292388"/>
            <a:chOff x="3716526" y="2460828"/>
            <a:chExt cx="3527670" cy="292388"/>
          </a:xfrm>
        </p:grpSpPr>
        <p:sp>
          <p:nvSpPr>
            <p:cNvPr id="291" name="Google Shape;291;p12"/>
            <p:cNvSpPr txBox="1"/>
            <p:nvPr/>
          </p:nvSpPr>
          <p:spPr>
            <a:xfrm>
              <a:off x="3800649" y="2460828"/>
              <a:ext cx="3443547"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python3 led3.py</a:t>
              </a:r>
              <a:endParaRPr/>
            </a:p>
          </p:txBody>
        </p:sp>
        <p:sp>
          <p:nvSpPr>
            <p:cNvPr id="292" name="Google Shape;292;p12"/>
            <p:cNvSpPr/>
            <p:nvPr/>
          </p:nvSpPr>
          <p:spPr>
            <a:xfrm>
              <a:off x="3716526" y="2460830"/>
              <a:ext cx="84123"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293" name="Google Shape;293;p12"/>
          <p:cNvSpPr/>
          <p:nvPr/>
        </p:nvSpPr>
        <p:spPr>
          <a:xfrm>
            <a:off x="703263" y="2566988"/>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các thông báo và trạng thái của LED khi nhập vào chuỗi on, off hoặc chuỗi khác.</a:t>
            </a:r>
            <a:endParaRPr sz="1300">
              <a:solidFill>
                <a:srgbClr val="262626"/>
              </a:solidFill>
              <a:latin typeface="Arial"/>
              <a:ea typeface="Arial"/>
              <a:cs typeface="Arial"/>
              <a:sym typeface="Arial"/>
            </a:endParaRPr>
          </a:p>
        </p:txBody>
      </p:sp>
      <p:grpSp>
        <p:nvGrpSpPr>
          <p:cNvPr id="294" name="Google Shape;294;p12"/>
          <p:cNvGrpSpPr/>
          <p:nvPr/>
        </p:nvGrpSpPr>
        <p:grpSpPr>
          <a:xfrm>
            <a:off x="703263" y="2965407"/>
            <a:ext cx="6855777" cy="2117133"/>
            <a:chOff x="703263" y="2965407"/>
            <a:chExt cx="6855777" cy="2117133"/>
          </a:xfrm>
        </p:grpSpPr>
        <p:grpSp>
          <p:nvGrpSpPr>
            <p:cNvPr id="295" name="Google Shape;295;p12"/>
            <p:cNvGrpSpPr/>
            <p:nvPr/>
          </p:nvGrpSpPr>
          <p:grpSpPr>
            <a:xfrm>
              <a:off x="787386" y="3045814"/>
              <a:ext cx="6672897" cy="1935403"/>
              <a:chOff x="703263" y="2932694"/>
              <a:chExt cx="6672897" cy="1935403"/>
            </a:xfrm>
          </p:grpSpPr>
          <p:grpSp>
            <p:nvGrpSpPr>
              <p:cNvPr id="296" name="Google Shape;296;p12"/>
              <p:cNvGrpSpPr/>
              <p:nvPr/>
            </p:nvGrpSpPr>
            <p:grpSpPr>
              <a:xfrm>
                <a:off x="703263" y="3254173"/>
                <a:ext cx="942385" cy="1352487"/>
                <a:chOff x="1392366" y="3499834"/>
                <a:chExt cx="1116538" cy="1522146"/>
              </a:xfrm>
            </p:grpSpPr>
            <p:grpSp>
              <p:nvGrpSpPr>
                <p:cNvPr id="297" name="Google Shape;297;p12"/>
                <p:cNvGrpSpPr/>
                <p:nvPr/>
              </p:nvGrpSpPr>
              <p:grpSpPr>
                <a:xfrm>
                  <a:off x="1392366" y="3499834"/>
                  <a:ext cx="1116538" cy="983337"/>
                  <a:chOff x="1392366" y="3499834"/>
                  <a:chExt cx="1116538" cy="983337"/>
                </a:xfrm>
              </p:grpSpPr>
              <p:sp>
                <p:nvSpPr>
                  <p:cNvPr id="298" name="Google Shape;298;p12"/>
                  <p:cNvSpPr/>
                  <p:nvPr/>
                </p:nvSpPr>
                <p:spPr>
                  <a:xfrm>
                    <a:off x="1392366" y="3499834"/>
                    <a:ext cx="1116538" cy="210513"/>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LED on</a:t>
                    </a:r>
                    <a:endParaRPr sz="1200">
                      <a:solidFill>
                        <a:schemeClr val="lt1"/>
                      </a:solidFill>
                      <a:latin typeface="Arial"/>
                      <a:ea typeface="Arial"/>
                      <a:cs typeface="Arial"/>
                      <a:sym typeface="Arial"/>
                    </a:endParaRPr>
                  </a:p>
                </p:txBody>
              </p:sp>
              <p:sp>
                <p:nvSpPr>
                  <p:cNvPr id="299" name="Google Shape;299;p12"/>
                  <p:cNvSpPr/>
                  <p:nvPr/>
                </p:nvSpPr>
                <p:spPr>
                  <a:xfrm>
                    <a:off x="1392366" y="3757442"/>
                    <a:ext cx="1116538" cy="210513"/>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LED off</a:t>
                    </a:r>
                    <a:endParaRPr sz="1200">
                      <a:solidFill>
                        <a:schemeClr val="lt1"/>
                      </a:solidFill>
                      <a:latin typeface="Arial"/>
                      <a:ea typeface="Arial"/>
                      <a:cs typeface="Arial"/>
                      <a:sym typeface="Arial"/>
                    </a:endParaRPr>
                  </a:p>
                </p:txBody>
              </p:sp>
              <p:sp>
                <p:nvSpPr>
                  <p:cNvPr id="300" name="Google Shape;300;p12"/>
                  <p:cNvSpPr/>
                  <p:nvPr/>
                </p:nvSpPr>
                <p:spPr>
                  <a:xfrm>
                    <a:off x="1392366" y="4272658"/>
                    <a:ext cx="1116538" cy="210513"/>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LED off</a:t>
                    </a:r>
                    <a:endParaRPr sz="1200">
                      <a:solidFill>
                        <a:schemeClr val="lt1"/>
                      </a:solidFill>
                      <a:latin typeface="Arial"/>
                      <a:ea typeface="Arial"/>
                      <a:cs typeface="Arial"/>
                      <a:sym typeface="Arial"/>
                    </a:endParaRPr>
                  </a:p>
                </p:txBody>
              </p:sp>
              <p:sp>
                <p:nvSpPr>
                  <p:cNvPr id="301" name="Google Shape;301;p12"/>
                  <p:cNvSpPr/>
                  <p:nvPr/>
                </p:nvSpPr>
                <p:spPr>
                  <a:xfrm>
                    <a:off x="1392366" y="4015050"/>
                    <a:ext cx="1116538" cy="210513"/>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LED on</a:t>
                    </a:r>
                    <a:endParaRPr sz="1200">
                      <a:solidFill>
                        <a:schemeClr val="lt1"/>
                      </a:solidFill>
                      <a:latin typeface="Arial"/>
                      <a:ea typeface="Arial"/>
                      <a:cs typeface="Arial"/>
                      <a:sym typeface="Arial"/>
                    </a:endParaRPr>
                  </a:p>
                </p:txBody>
              </p:sp>
            </p:grpSp>
            <p:sp>
              <p:nvSpPr>
                <p:cNvPr id="302" name="Google Shape;302;p12"/>
                <p:cNvSpPr/>
                <p:nvPr/>
              </p:nvSpPr>
              <p:spPr>
                <a:xfrm>
                  <a:off x="1392366" y="4811467"/>
                  <a:ext cx="1116538" cy="210513"/>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message</a:t>
                  </a:r>
                  <a:endParaRPr sz="1200">
                    <a:solidFill>
                      <a:schemeClr val="lt1"/>
                    </a:solidFill>
                    <a:latin typeface="Arial"/>
                    <a:ea typeface="Arial"/>
                    <a:cs typeface="Arial"/>
                    <a:sym typeface="Arial"/>
                  </a:endParaRPr>
                </a:p>
              </p:txBody>
            </p:sp>
          </p:grpSp>
          <p:grpSp>
            <p:nvGrpSpPr>
              <p:cNvPr id="303" name="Google Shape;303;p12"/>
              <p:cNvGrpSpPr/>
              <p:nvPr/>
            </p:nvGrpSpPr>
            <p:grpSpPr>
              <a:xfrm>
                <a:off x="1725676" y="2932694"/>
                <a:ext cx="5650484" cy="1935403"/>
                <a:chOff x="2549641" y="3864035"/>
                <a:chExt cx="7258050" cy="2486025"/>
              </a:xfrm>
            </p:grpSpPr>
            <p:pic>
              <p:nvPicPr>
                <p:cNvPr id="304" name="Google Shape;304;p12"/>
                <p:cNvPicPr preferRelativeResize="0"/>
                <p:nvPr/>
              </p:nvPicPr>
              <p:blipFill rotWithShape="1">
                <a:blip r:embed="rId3">
                  <a:alphaModFix/>
                </a:blip>
                <a:srcRect b="0" l="0" r="0" t="0"/>
                <a:stretch/>
              </p:blipFill>
              <p:spPr>
                <a:xfrm>
                  <a:off x="2549641" y="3864035"/>
                  <a:ext cx="7258050" cy="2486025"/>
                </a:xfrm>
                <a:prstGeom prst="rect">
                  <a:avLst/>
                </a:prstGeom>
                <a:noFill/>
                <a:ln>
                  <a:noFill/>
                </a:ln>
              </p:spPr>
            </p:pic>
            <p:pic>
              <p:nvPicPr>
                <p:cNvPr id="305" name="Google Shape;305;p12"/>
                <p:cNvPicPr preferRelativeResize="0"/>
                <p:nvPr/>
              </p:nvPicPr>
              <p:blipFill rotWithShape="1">
                <a:blip r:embed="rId4">
                  <a:alphaModFix/>
                </a:blip>
                <a:srcRect b="0" l="0" r="0" t="0"/>
                <a:stretch/>
              </p:blipFill>
              <p:spPr>
                <a:xfrm>
                  <a:off x="8198557" y="3920354"/>
                  <a:ext cx="1040694" cy="291394"/>
                </a:xfrm>
                <a:prstGeom prst="rect">
                  <a:avLst/>
                </a:prstGeom>
                <a:noFill/>
                <a:ln>
                  <a:noFill/>
                </a:ln>
              </p:spPr>
            </p:pic>
          </p:grpSp>
        </p:grpSp>
        <p:sp>
          <p:nvSpPr>
            <p:cNvPr id="306" name="Google Shape;306;p12"/>
            <p:cNvSpPr/>
            <p:nvPr/>
          </p:nvSpPr>
          <p:spPr>
            <a:xfrm>
              <a:off x="703263" y="2965407"/>
              <a:ext cx="6855777" cy="211713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313" name="Google Shape;313;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14" name="Google Shape;314;p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Điều khiển LED</a:t>
            </a:r>
            <a:endParaRPr/>
          </a:p>
        </p:txBody>
      </p:sp>
      <p:sp>
        <p:nvSpPr>
          <p:cNvPr id="315" name="Google Shape;315;p13"/>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Điều khiển LED</a:t>
            </a:r>
            <a:endParaRPr/>
          </a:p>
        </p:txBody>
      </p:sp>
      <p:sp>
        <p:nvSpPr>
          <p:cNvPr id="316" name="Google Shape;316;p13"/>
          <p:cNvSpPr/>
          <p:nvPr/>
        </p:nvSpPr>
        <p:spPr>
          <a:xfrm>
            <a:off x="3813943" y="2098673"/>
            <a:ext cx="5385620" cy="337189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5 – Cực dương của LED đỏ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6 – Cực dương của LED vàng</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13 – Cực dương của LED xanh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Cực âm của LED đỏ – Điện trở</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Cực âm của LED vàng – Điện trở</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Cực âm của LED xanh – Điện trở</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Điện trở - Hàng chân âm của breadboard</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Hàng chân âm của breadboard – Chân nguồn âm trên Raspberry Pi </a:t>
            </a:r>
            <a:endParaRPr/>
          </a:p>
          <a:p>
            <a:pPr indent="-96837" lvl="1" marL="355600"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chuẩn bị xong mạch điện, chuyển tiếp sang lập trình Python.</a:t>
            </a:r>
            <a:endParaRPr sz="1300">
              <a:solidFill>
                <a:srgbClr val="262626"/>
              </a:solidFill>
              <a:latin typeface="Arial"/>
              <a:ea typeface="Arial"/>
              <a:cs typeface="Arial"/>
              <a:sym typeface="Arial"/>
            </a:endParaRPr>
          </a:p>
        </p:txBody>
      </p:sp>
      <p:sp>
        <p:nvSpPr>
          <p:cNvPr id="317" name="Google Shape;317;p13"/>
          <p:cNvSpPr/>
          <p:nvPr/>
        </p:nvSpPr>
        <p:spPr>
          <a:xfrm>
            <a:off x="558799" y="2165351"/>
            <a:ext cx="3098801" cy="386969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18" name="Google Shape;318;p13"/>
          <p:cNvPicPr preferRelativeResize="0"/>
          <p:nvPr/>
        </p:nvPicPr>
        <p:blipFill rotWithShape="1">
          <a:blip r:embed="rId3">
            <a:alphaModFix/>
          </a:blip>
          <a:srcRect b="0" l="0" r="0" t="0"/>
          <a:stretch/>
        </p:blipFill>
        <p:spPr>
          <a:xfrm>
            <a:off x="712991" y="2253405"/>
            <a:ext cx="2790416" cy="36813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325" name="Google Shape;325;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26" name="Google Shape;326;p14"/>
          <p:cNvSpPr/>
          <p:nvPr/>
        </p:nvSpPr>
        <p:spPr>
          <a:xfrm>
            <a:off x="580388" y="14446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Chương trình Python (led4.py)</a:t>
            </a:r>
            <a:endParaRPr/>
          </a:p>
        </p:txBody>
      </p:sp>
      <p:sp>
        <p:nvSpPr>
          <p:cNvPr id="327" name="Google Shape;327;p14"/>
          <p:cNvSpPr/>
          <p:nvPr/>
        </p:nvSpPr>
        <p:spPr>
          <a:xfrm>
            <a:off x="4734765" y="1728440"/>
            <a:ext cx="4733236" cy="245369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 Nạp phần tử LED từ thư viện gpiozero.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2: Nạp phần tử sleep từ thư viện time để đặt thời gian chờ.</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4-7: Gán giá trị thứ tự chân GPIO kết nối với mỗi LED dưới dạng tham số. Liên kết các đối tượng LED tới các khóa của từ điển và đặt kiểu giá trị cho chúng.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11-13: Phương thức blink sẽ bật đèn LED trong 1 giây và sau đó tắt trong 1 giây. Nó chạy tuần tự cho từng LED. Chu kỳ chờ được đặt thành 2 giây để đèn LED tiếp theo đợi cho đến khi chu kỳ của đèn LED trước đó kết thúc hoàn toàn.</a:t>
            </a:r>
            <a:endParaRPr sz="1300">
              <a:solidFill>
                <a:srgbClr val="262626"/>
              </a:solidFill>
              <a:latin typeface="Arial"/>
              <a:ea typeface="Arial"/>
              <a:cs typeface="Arial"/>
              <a:sym typeface="Arial"/>
            </a:endParaRPr>
          </a:p>
        </p:txBody>
      </p:sp>
      <p:grpSp>
        <p:nvGrpSpPr>
          <p:cNvPr id="328" name="Google Shape;328;p14"/>
          <p:cNvGrpSpPr/>
          <p:nvPr/>
        </p:nvGrpSpPr>
        <p:grpSpPr>
          <a:xfrm>
            <a:off x="580388" y="4669299"/>
            <a:ext cx="8619175" cy="1599979"/>
            <a:chOff x="580388" y="4562619"/>
            <a:chExt cx="8619175" cy="1599979"/>
          </a:xfrm>
        </p:grpSpPr>
        <p:pic>
          <p:nvPicPr>
            <p:cNvPr id="329" name="Google Shape;329;p14"/>
            <p:cNvPicPr preferRelativeResize="0"/>
            <p:nvPr/>
          </p:nvPicPr>
          <p:blipFill rotWithShape="1">
            <a:blip r:embed="rId3">
              <a:alphaModFix/>
            </a:blip>
            <a:srcRect b="0" l="0" r="0" t="0"/>
            <a:stretch/>
          </p:blipFill>
          <p:spPr>
            <a:xfrm>
              <a:off x="703263" y="5518493"/>
              <a:ext cx="4417377" cy="218215"/>
            </a:xfrm>
            <a:prstGeom prst="rect">
              <a:avLst/>
            </a:prstGeom>
            <a:noFill/>
            <a:ln>
              <a:noFill/>
            </a:ln>
          </p:spPr>
        </p:pic>
        <p:sp>
          <p:nvSpPr>
            <p:cNvPr id="330" name="Google Shape;330;p14"/>
            <p:cNvSpPr/>
            <p:nvPr/>
          </p:nvSpPr>
          <p:spPr>
            <a:xfrm>
              <a:off x="580388" y="456261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led4.py</a:t>
              </a:r>
              <a:endParaRPr/>
            </a:p>
          </p:txBody>
        </p:sp>
        <p:sp>
          <p:nvSpPr>
            <p:cNvPr id="331" name="Google Shape;331;p14"/>
            <p:cNvSpPr/>
            <p:nvPr/>
          </p:nvSpPr>
          <p:spPr>
            <a:xfrm>
              <a:off x="703263" y="4792955"/>
              <a:ext cx="8496299"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led4.py trên Raspberry Pi.</a:t>
              </a:r>
              <a:endParaRPr sz="1300">
                <a:solidFill>
                  <a:srgbClr val="262626"/>
                </a:solidFill>
                <a:latin typeface="Arial"/>
                <a:ea typeface="Arial"/>
                <a:cs typeface="Arial"/>
                <a:sym typeface="Arial"/>
              </a:endParaRPr>
            </a:p>
          </p:txBody>
        </p:sp>
        <p:grpSp>
          <p:nvGrpSpPr>
            <p:cNvPr id="332" name="Google Shape;332;p14"/>
            <p:cNvGrpSpPr/>
            <p:nvPr/>
          </p:nvGrpSpPr>
          <p:grpSpPr>
            <a:xfrm>
              <a:off x="703263" y="5161031"/>
              <a:ext cx="3527670" cy="276999"/>
              <a:chOff x="3716526" y="2460828"/>
              <a:chExt cx="3527670" cy="276999"/>
            </a:xfrm>
          </p:grpSpPr>
          <p:sp>
            <p:nvSpPr>
              <p:cNvPr id="333" name="Google Shape;333;p14"/>
              <p:cNvSpPr txBox="1"/>
              <p:nvPr/>
            </p:nvSpPr>
            <p:spPr>
              <a:xfrm>
                <a:off x="3800649" y="2460828"/>
                <a:ext cx="344354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led4.py</a:t>
                </a:r>
                <a:endParaRPr/>
              </a:p>
            </p:txBody>
          </p:sp>
          <p:sp>
            <p:nvSpPr>
              <p:cNvPr id="334" name="Google Shape;334;p14"/>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335" name="Google Shape;335;p14"/>
            <p:cNvSpPr/>
            <p:nvPr/>
          </p:nvSpPr>
          <p:spPr>
            <a:xfrm>
              <a:off x="703263" y="581717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quan sát đèn LED nhấp nháy trong khi điều chỉnh các tham số on_time, off_time và sleep.</a:t>
              </a:r>
              <a:endParaRPr sz="1300">
                <a:solidFill>
                  <a:srgbClr val="262626"/>
                </a:solidFill>
                <a:latin typeface="Arial"/>
                <a:ea typeface="Arial"/>
                <a:cs typeface="Arial"/>
                <a:sym typeface="Arial"/>
              </a:endParaRPr>
            </a:p>
          </p:txBody>
        </p:sp>
      </p:grpSp>
      <p:grpSp>
        <p:nvGrpSpPr>
          <p:cNvPr id="336" name="Google Shape;336;p14"/>
          <p:cNvGrpSpPr/>
          <p:nvPr/>
        </p:nvGrpSpPr>
        <p:grpSpPr>
          <a:xfrm>
            <a:off x="580238" y="1721697"/>
            <a:ext cx="4022242" cy="2796964"/>
            <a:chOff x="580238" y="1797897"/>
            <a:chExt cx="4022242" cy="2796964"/>
          </a:xfrm>
        </p:grpSpPr>
        <p:pic>
          <p:nvPicPr>
            <p:cNvPr id="337" name="Google Shape;337;p14"/>
            <p:cNvPicPr preferRelativeResize="0"/>
            <p:nvPr/>
          </p:nvPicPr>
          <p:blipFill rotWithShape="1">
            <a:blip r:embed="rId4">
              <a:alphaModFix/>
            </a:blip>
            <a:srcRect b="64302" l="217" r="29992" t="5703"/>
            <a:stretch/>
          </p:blipFill>
          <p:spPr>
            <a:xfrm>
              <a:off x="641199" y="1866078"/>
              <a:ext cx="3892702" cy="2657202"/>
            </a:xfrm>
            <a:prstGeom prst="rect">
              <a:avLst/>
            </a:prstGeom>
            <a:noFill/>
            <a:ln>
              <a:noFill/>
            </a:ln>
          </p:spPr>
        </p:pic>
        <p:sp>
          <p:nvSpPr>
            <p:cNvPr id="338" name="Google Shape;338;p14"/>
            <p:cNvSpPr/>
            <p:nvPr/>
          </p:nvSpPr>
          <p:spPr>
            <a:xfrm>
              <a:off x="580238" y="1797897"/>
              <a:ext cx="4022242" cy="279696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5"/>
          <p:cNvSpPr/>
          <p:nvPr/>
        </p:nvSpPr>
        <p:spPr>
          <a:xfrm>
            <a:off x="990000" y="3038807"/>
            <a:ext cx="8726756"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Giám sát mức độ hoạt động của CPU</a:t>
            </a:r>
            <a:endParaRPr/>
          </a:p>
        </p:txBody>
      </p:sp>
      <p:sp>
        <p:nvSpPr>
          <p:cNvPr id="345" name="Google Shape;345;p1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a:t>
            </a:r>
            <a:endParaRPr/>
          </a:p>
        </p:txBody>
      </p:sp>
      <p:sp>
        <p:nvSpPr>
          <p:cNvPr id="346" name="Google Shape;346;p15"/>
          <p:cNvSpPr/>
          <p:nvPr/>
        </p:nvSpPr>
        <p:spPr>
          <a:xfrm>
            <a:off x="990000" y="4437133"/>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Điều khiển LED</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1.2. Giám sát mạch Raspberry Pi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File Text trong Python</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Dự án Toy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Giám sát mạch Raspberry Pi</a:t>
            </a:r>
            <a:endParaRPr/>
          </a:p>
        </p:txBody>
      </p:sp>
      <p:sp>
        <p:nvSpPr>
          <p:cNvPr id="353" name="Google Shape;353;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54" name="Google Shape;354;p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psutil</a:t>
            </a:r>
            <a:endParaRPr b="1" sz="2400">
              <a:solidFill>
                <a:srgbClr val="0C0C0C"/>
              </a:solidFill>
              <a:latin typeface="Arial"/>
              <a:ea typeface="Arial"/>
              <a:cs typeface="Arial"/>
              <a:sym typeface="Arial"/>
            </a:endParaRPr>
          </a:p>
        </p:txBody>
      </p:sp>
      <p:sp>
        <p:nvSpPr>
          <p:cNvPr id="355" name="Google Shape;355;p16"/>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Thư viện psutil</a:t>
            </a:r>
            <a:endParaRPr sz="1400">
              <a:solidFill>
                <a:schemeClr val="dk1"/>
              </a:solidFill>
              <a:latin typeface="Arial"/>
              <a:ea typeface="Arial"/>
              <a:cs typeface="Arial"/>
              <a:sym typeface="Arial"/>
            </a:endParaRPr>
          </a:p>
        </p:txBody>
      </p:sp>
      <p:sp>
        <p:nvSpPr>
          <p:cNvPr id="356" name="Google Shape;356;p16"/>
          <p:cNvSpPr/>
          <p:nvPr/>
        </p:nvSpPr>
        <p:spPr>
          <a:xfrm>
            <a:off x="703263" y="2083781"/>
            <a:ext cx="8496300" cy="165347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psutil (python system and process utilities) là </a:t>
            </a:r>
            <a:r>
              <a:rPr b="1" lang="en-US" sz="1300">
                <a:solidFill>
                  <a:srgbClr val="34339A"/>
                </a:solidFill>
                <a:latin typeface="Arial"/>
                <a:ea typeface="Arial"/>
                <a:cs typeface="Arial"/>
                <a:sym typeface="Arial"/>
              </a:rPr>
              <a:t>một thư viện đa nền tảng để truy xuất thông tin về các tiến trình đang chạy và sử dụng hệ thống</a:t>
            </a:r>
            <a:r>
              <a:rPr lang="en-US" sz="1300">
                <a:solidFill>
                  <a:srgbClr val="34339A"/>
                </a:solidFill>
                <a:latin typeface="Arial"/>
                <a:ea typeface="Arial"/>
                <a:cs typeface="Arial"/>
                <a:sym typeface="Arial"/>
              </a:rPr>
              <a:t> </a:t>
            </a:r>
            <a:r>
              <a:rPr lang="en-US" sz="1300">
                <a:solidFill>
                  <a:srgbClr val="262626"/>
                </a:solidFill>
                <a:latin typeface="Arial"/>
                <a:ea typeface="Arial"/>
                <a:cs typeface="Arial"/>
                <a:sym typeface="Arial"/>
              </a:rPr>
              <a:t>(CPU, bộ nhớ, ổ đĩa, mạng, cảm biến) trong Python.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chủ yếu được dùng để giám sát hệ thống, lập hồ sơ, giới hạn tài nguyên của mỗi tiến trình và quản lý các tiến trình đang chạy.</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khảo các hàm hệ thống sử dụng thư viện psutil tại:</a:t>
            </a:r>
            <a:endParaRPr/>
          </a:p>
          <a:p>
            <a:pPr indent="-179387" lvl="1" marL="355600" marR="0" rtl="0" algn="l">
              <a:spcBef>
                <a:spcPts val="800"/>
              </a:spcBef>
              <a:spcAft>
                <a:spcPts val="0"/>
              </a:spcAft>
              <a:buClr>
                <a:srgbClr val="193EB0"/>
              </a:buClr>
              <a:buSzPts val="1300"/>
              <a:buFont typeface="Arial"/>
              <a:buChar char="•"/>
            </a:pPr>
            <a:r>
              <a:rPr b="0" i="0" lang="en-US" sz="1300" u="sng" cap="none" strike="noStrike">
                <a:solidFill>
                  <a:srgbClr val="262626"/>
                </a:solidFill>
                <a:latin typeface="Arial"/>
                <a:ea typeface="Arial"/>
                <a:cs typeface="Arial"/>
                <a:sym typeface="Arial"/>
                <a:hlinkClick r:id="rId3">
                  <a:extLst>
                    <a:ext uri="{A12FA001-AC4F-418D-AE19-62706E023703}">
                      <ahyp:hlinkClr val="tx"/>
                    </a:ext>
                  </a:extLst>
                </a:hlinkClick>
              </a:rPr>
              <a:t>https://psutil.readthedocs.io/en/latest/#system-related-functions</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Giám sát mạch Raspberry Pi</a:t>
            </a:r>
            <a:endParaRPr/>
          </a:p>
        </p:txBody>
      </p:sp>
      <p:sp>
        <p:nvSpPr>
          <p:cNvPr id="363" name="Google Shape;363;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64" name="Google Shape;364;p1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hàm hệ thống trong psutil</a:t>
            </a:r>
            <a:endParaRPr b="1" sz="2400">
              <a:solidFill>
                <a:srgbClr val="0C0C0C"/>
              </a:solidFill>
              <a:latin typeface="Arial"/>
              <a:ea typeface="Arial"/>
              <a:cs typeface="Arial"/>
              <a:sym typeface="Arial"/>
            </a:endParaRPr>
          </a:p>
        </p:txBody>
      </p:sp>
      <p:sp>
        <p:nvSpPr>
          <p:cNvPr id="365" name="Google Shape;365;p17"/>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CPU</a:t>
            </a:r>
            <a:endParaRPr/>
          </a:p>
        </p:txBody>
      </p:sp>
      <p:sp>
        <p:nvSpPr>
          <p:cNvPr id="366" name="Google Shape;366;p17"/>
          <p:cNvSpPr/>
          <p:nvPr/>
        </p:nvSpPr>
        <p:spPr>
          <a:xfrm>
            <a:off x="703263" y="2083781"/>
            <a:ext cx="8736572" cy="225877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cpu_percent()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một giá trị số nguyên thể hiện việc sử dụng CPU của toàn hệ thống hiện tại dưới dạng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ngắn gọn, chỉ cần đặt tham số “interval” là 1.</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cpu_count()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giá trị cho biết số lượng “logical CPUs” có trong hệ thống (giống như os.cpu_count trong Python 3.4) hoặc None nếu không xác định được.</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“logical CPUs” là giá trị được tính bằng số lỗi (core) CPU vật lý nhân với số luồng có thể chạy trên mỗi lõi (còn được gọi là Hyper Threading).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Giám sát mạch Raspberry Pi</a:t>
            </a:r>
            <a:endParaRPr/>
          </a:p>
        </p:txBody>
      </p:sp>
      <p:sp>
        <p:nvSpPr>
          <p:cNvPr id="373" name="Google Shape;373;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74" name="Google Shape;374;p18"/>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CPU</a:t>
            </a:r>
            <a:endParaRPr/>
          </a:p>
        </p:txBody>
      </p:sp>
      <p:sp>
        <p:nvSpPr>
          <p:cNvPr id="375" name="Google Shape;375;p18"/>
          <p:cNvSpPr/>
          <p:nvPr/>
        </p:nvSpPr>
        <p:spPr>
          <a:xfrm>
            <a:off x="703263" y="1736269"/>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chương trình psutil_cpu.py để kiểm tra các hàm CPU của psutil.</a:t>
            </a:r>
            <a:endParaRPr sz="1300">
              <a:solidFill>
                <a:srgbClr val="262626"/>
              </a:solidFill>
              <a:latin typeface="Arial"/>
              <a:ea typeface="Arial"/>
              <a:cs typeface="Arial"/>
              <a:sym typeface="Arial"/>
            </a:endParaRPr>
          </a:p>
        </p:txBody>
      </p:sp>
      <p:sp>
        <p:nvSpPr>
          <p:cNvPr id="376" name="Google Shape;376;p18"/>
          <p:cNvSpPr txBox="1"/>
          <p:nvPr/>
        </p:nvSpPr>
        <p:spPr>
          <a:xfrm>
            <a:off x="4846320" y="2081696"/>
            <a:ext cx="4621680" cy="1297791"/>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Nạp thư viên psutil.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3: Kiểm tra % CPU được sử dụng bằng phương thức cpu_percent() thuộc thư viện psutil.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4: Kiểm tra số lượng lõi CPU vật lý bằng phương thức cpu_count() thuộc thư viện psutil.</a:t>
            </a:r>
            <a:endParaRPr b="0" i="0" sz="1300" u="none" cap="none" strike="noStrike">
              <a:solidFill>
                <a:srgbClr val="262626"/>
              </a:solidFill>
              <a:latin typeface="Arial"/>
              <a:ea typeface="Arial"/>
              <a:cs typeface="Arial"/>
              <a:sym typeface="Arial"/>
            </a:endParaRPr>
          </a:p>
        </p:txBody>
      </p:sp>
      <p:grpSp>
        <p:nvGrpSpPr>
          <p:cNvPr id="377" name="Google Shape;377;p18"/>
          <p:cNvGrpSpPr/>
          <p:nvPr/>
        </p:nvGrpSpPr>
        <p:grpSpPr>
          <a:xfrm>
            <a:off x="703263" y="3421978"/>
            <a:ext cx="8496300" cy="1318175"/>
            <a:chOff x="703263" y="3636085"/>
            <a:chExt cx="8496300" cy="1318175"/>
          </a:xfrm>
        </p:grpSpPr>
        <p:sp>
          <p:nvSpPr>
            <p:cNvPr id="378" name="Google Shape;378;p18"/>
            <p:cNvSpPr/>
            <p:nvPr/>
          </p:nvSpPr>
          <p:spPr>
            <a:xfrm>
              <a:off x="703263" y="3636085"/>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psutil_cpu.py.</a:t>
              </a:r>
              <a:endParaRPr sz="1300">
                <a:solidFill>
                  <a:srgbClr val="262626"/>
                </a:solidFill>
                <a:latin typeface="Arial"/>
                <a:ea typeface="Arial"/>
                <a:cs typeface="Arial"/>
                <a:sym typeface="Arial"/>
              </a:endParaRPr>
            </a:p>
          </p:txBody>
        </p:sp>
        <p:grpSp>
          <p:nvGrpSpPr>
            <p:cNvPr id="379" name="Google Shape;379;p18"/>
            <p:cNvGrpSpPr/>
            <p:nvPr/>
          </p:nvGrpSpPr>
          <p:grpSpPr>
            <a:xfrm>
              <a:off x="703263" y="4051985"/>
              <a:ext cx="3960812" cy="276999"/>
              <a:chOff x="3716526" y="2460828"/>
              <a:chExt cx="3960812" cy="276999"/>
            </a:xfrm>
          </p:grpSpPr>
          <p:sp>
            <p:nvSpPr>
              <p:cNvPr id="380" name="Google Shape;380;p18"/>
              <p:cNvSpPr txBox="1"/>
              <p:nvPr/>
            </p:nvSpPr>
            <p:spPr>
              <a:xfrm>
                <a:off x="3800649" y="2460828"/>
                <a:ext cx="3876689"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psutil_cpu.py</a:t>
                </a:r>
                <a:endParaRPr/>
              </a:p>
            </p:txBody>
          </p:sp>
          <p:sp>
            <p:nvSpPr>
              <p:cNvPr id="381" name="Google Shape;381;p18"/>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382" name="Google Shape;382;p18"/>
            <p:cNvPicPr preferRelativeResize="0"/>
            <p:nvPr/>
          </p:nvPicPr>
          <p:blipFill rotWithShape="1">
            <a:blip r:embed="rId3">
              <a:alphaModFix/>
            </a:blip>
            <a:srcRect b="0" l="0" r="0" t="0"/>
            <a:stretch/>
          </p:blipFill>
          <p:spPr>
            <a:xfrm>
              <a:off x="703263" y="4399457"/>
              <a:ext cx="4821237" cy="554803"/>
            </a:xfrm>
            <a:prstGeom prst="rect">
              <a:avLst/>
            </a:prstGeom>
            <a:noFill/>
            <a:ln>
              <a:noFill/>
            </a:ln>
          </p:spPr>
        </p:pic>
      </p:grpSp>
      <p:grpSp>
        <p:nvGrpSpPr>
          <p:cNvPr id="383" name="Google Shape;383;p18"/>
          <p:cNvGrpSpPr/>
          <p:nvPr/>
        </p:nvGrpSpPr>
        <p:grpSpPr>
          <a:xfrm>
            <a:off x="703263" y="2124187"/>
            <a:ext cx="4253396" cy="1111084"/>
            <a:chOff x="745324" y="2081697"/>
            <a:chExt cx="4253396" cy="1111084"/>
          </a:xfrm>
        </p:grpSpPr>
        <p:pic>
          <p:nvPicPr>
            <p:cNvPr id="384" name="Google Shape;384;p18"/>
            <p:cNvPicPr preferRelativeResize="0"/>
            <p:nvPr/>
          </p:nvPicPr>
          <p:blipFill rotWithShape="1">
            <a:blip r:embed="rId4">
              <a:alphaModFix/>
            </a:blip>
            <a:srcRect b="0" l="0" r="0" t="0"/>
            <a:stretch/>
          </p:blipFill>
          <p:spPr>
            <a:xfrm>
              <a:off x="809944" y="2159801"/>
              <a:ext cx="4116582" cy="956058"/>
            </a:xfrm>
            <a:prstGeom prst="rect">
              <a:avLst/>
            </a:prstGeom>
            <a:noFill/>
            <a:ln>
              <a:noFill/>
            </a:ln>
          </p:spPr>
        </p:pic>
        <p:sp>
          <p:nvSpPr>
            <p:cNvPr id="385" name="Google Shape;385;p18"/>
            <p:cNvSpPr/>
            <p:nvPr/>
          </p:nvSpPr>
          <p:spPr>
            <a:xfrm>
              <a:off x="745324" y="2081697"/>
              <a:ext cx="4253396" cy="111108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Giám sát mạch Raspberry Pi</a:t>
            </a:r>
            <a:endParaRPr/>
          </a:p>
        </p:txBody>
      </p:sp>
      <p:sp>
        <p:nvSpPr>
          <p:cNvPr id="392" name="Google Shape;392;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93" name="Google Shape;393;p19"/>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Ổ đĩa (disk)</a:t>
            </a:r>
            <a:endParaRPr/>
          </a:p>
        </p:txBody>
      </p:sp>
      <p:sp>
        <p:nvSpPr>
          <p:cNvPr id="394" name="Google Shape;394;p19"/>
          <p:cNvSpPr/>
          <p:nvPr/>
        </p:nvSpPr>
        <p:spPr>
          <a:xfrm>
            <a:off x="703263" y="1736269"/>
            <a:ext cx="8496300" cy="215617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disk_partitions()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tất cả các phân vùng trên ổ đĩa theo danh sách các tuple được định danh bao gồm kiểu device, mount point, và filesystem.Chức năng này tương tự như lệnh "df" trên UNIX.</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disk_usage()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số liệu thống kê dung lượng ổ đĩa với mỗi phân vùng theo đường dẫn được gọi tới dưới dạng tuple được định danh. Bao gồm tổng dung lượng tính bằng byte, dung lượng đã sử dụng, dung lượng trống và tỷ lệ phần trăm đã sử dụng.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OSError được báo nếu đường dẫn không tồn tại.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
          <p:cNvSpPr/>
          <p:nvPr/>
        </p:nvSpPr>
        <p:spPr>
          <a:xfrm>
            <a:off x="1002970" y="3179710"/>
            <a:ext cx="8196593"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400" u="none" cap="none" strike="noStrike">
                <a:solidFill>
                  <a:schemeClr val="dk1"/>
                </a:solidFill>
                <a:latin typeface="Arial"/>
                <a:ea typeface="Arial"/>
                <a:cs typeface="Arial"/>
                <a:sym typeface="Arial"/>
              </a:rPr>
              <a:t>Raspberry Pi với Python</a:t>
            </a:r>
            <a:endParaRPr/>
          </a:p>
        </p:txBody>
      </p:sp>
      <p:sp>
        <p:nvSpPr>
          <p:cNvPr id="150" name="Google Shape;150;p2"/>
          <p:cNvSpPr/>
          <p:nvPr/>
        </p:nvSpPr>
        <p:spPr>
          <a:xfrm>
            <a:off x="1002970" y="2724996"/>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7F7F7F"/>
                </a:solidFill>
                <a:latin typeface="Arial"/>
                <a:ea typeface="Arial"/>
                <a:cs typeface="Arial"/>
                <a:sym typeface="Arial"/>
              </a:rPr>
              <a:t>Chương 4. </a:t>
            </a:r>
            <a:endParaRPr b="1" i="0" sz="5400" u="none" cap="none" strike="noStrike">
              <a:solidFill>
                <a:srgbClr val="7F7F7F"/>
              </a:solidFill>
              <a:latin typeface="Arial"/>
              <a:ea typeface="Arial"/>
              <a:cs typeface="Arial"/>
              <a:sym typeface="Arial"/>
            </a:endParaRPr>
          </a:p>
        </p:txBody>
      </p:sp>
      <p:sp>
        <p:nvSpPr>
          <p:cNvPr id="151" name="Google Shape;151;p2"/>
          <p:cNvSpPr/>
          <p:nvPr/>
        </p:nvSpPr>
        <p:spPr>
          <a:xfrm>
            <a:off x="732970" y="2750272"/>
            <a:ext cx="60008" cy="1285948"/>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2" name="Google Shape;152;p2"/>
          <p:cNvGrpSpPr/>
          <p:nvPr/>
        </p:nvGrpSpPr>
        <p:grpSpPr>
          <a:xfrm>
            <a:off x="732970" y="4257675"/>
            <a:ext cx="3980016" cy="323165"/>
            <a:chOff x="732970" y="4083397"/>
            <a:chExt cx="3980016" cy="323165"/>
          </a:xfrm>
        </p:grpSpPr>
        <p:sp>
          <p:nvSpPr>
            <p:cNvPr id="153" name="Google Shape;153;p2"/>
            <p:cNvSpPr/>
            <p:nvPr/>
          </p:nvSpPr>
          <p:spPr>
            <a:xfrm>
              <a:off x="1002970" y="4083397"/>
              <a:ext cx="3710016"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1428A0"/>
                  </a:solidFill>
                  <a:latin typeface="Arial"/>
                  <a:ea typeface="Arial"/>
                  <a:cs typeface="Arial"/>
                  <a:sym typeface="Arial"/>
                </a:rPr>
                <a:t>Vạn vật kết nối – IoT</a:t>
              </a:r>
              <a:endParaRPr/>
            </a:p>
          </p:txBody>
        </p:sp>
        <p:sp>
          <p:nvSpPr>
            <p:cNvPr id="154" name="Google Shape;154;p2"/>
            <p:cNvSpPr/>
            <p:nvPr/>
          </p:nvSpPr>
          <p:spPr>
            <a:xfrm>
              <a:off x="732970" y="408339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Giám sát mạch Raspberry Pi</a:t>
            </a:r>
            <a:endParaRPr/>
          </a:p>
        </p:txBody>
      </p:sp>
      <p:sp>
        <p:nvSpPr>
          <p:cNvPr id="401" name="Google Shape;401;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02" name="Google Shape;402;p20"/>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Ổ đĩa</a:t>
            </a:r>
            <a:endParaRPr sz="1400">
              <a:solidFill>
                <a:schemeClr val="dk1"/>
              </a:solidFill>
              <a:latin typeface="Arial"/>
              <a:ea typeface="Arial"/>
              <a:cs typeface="Arial"/>
              <a:sym typeface="Arial"/>
            </a:endParaRPr>
          </a:p>
        </p:txBody>
      </p:sp>
      <p:sp>
        <p:nvSpPr>
          <p:cNvPr id="403" name="Google Shape;403;p20"/>
          <p:cNvSpPr/>
          <p:nvPr/>
        </p:nvSpPr>
        <p:spPr>
          <a:xfrm>
            <a:off x="703263" y="1736269"/>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chương trình psutil_disk.py để kiểm tra các hàm liên quan đến ổ đĩa trong thư viện psutil.</a:t>
            </a:r>
            <a:endParaRPr sz="1300">
              <a:solidFill>
                <a:srgbClr val="262626"/>
              </a:solidFill>
              <a:latin typeface="Arial"/>
              <a:ea typeface="Arial"/>
              <a:cs typeface="Arial"/>
              <a:sym typeface="Arial"/>
            </a:endParaRPr>
          </a:p>
        </p:txBody>
      </p:sp>
      <p:sp>
        <p:nvSpPr>
          <p:cNvPr id="404" name="Google Shape;404;p20"/>
          <p:cNvSpPr txBox="1"/>
          <p:nvPr/>
        </p:nvSpPr>
        <p:spPr>
          <a:xfrm>
            <a:off x="4234070" y="2129321"/>
            <a:ext cx="4824460" cy="2098010"/>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Nạp thư viện psutil.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 Sử dụng phương thức disk_partitions() trong thư viện psutil để kiểm tra toàn bộ các phân vùng ổ đĩa được gắn vào hệ thống; bao gồm các kiểu: device, mount point, and filesystem.</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4: Sử dụng phương thức disk_usage() trong thư viện psutil để kiểm tra thống kê sử dụng ổ đĩa bao gồm tổng dung lượng tính bằng byte, dung lượng đã sử dụng, dung lượng trống và tỷ lệ phần trăm đã sử dụng.</a:t>
            </a:r>
            <a:endParaRPr/>
          </a:p>
        </p:txBody>
      </p:sp>
      <p:grpSp>
        <p:nvGrpSpPr>
          <p:cNvPr id="405" name="Google Shape;405;p20"/>
          <p:cNvGrpSpPr/>
          <p:nvPr/>
        </p:nvGrpSpPr>
        <p:grpSpPr>
          <a:xfrm>
            <a:off x="703263" y="2147046"/>
            <a:ext cx="3670617" cy="1320053"/>
            <a:chOff x="703263" y="2124186"/>
            <a:chExt cx="3670617" cy="1320053"/>
          </a:xfrm>
        </p:grpSpPr>
        <p:sp>
          <p:nvSpPr>
            <p:cNvPr id="406" name="Google Shape;406;p20"/>
            <p:cNvSpPr/>
            <p:nvPr/>
          </p:nvSpPr>
          <p:spPr>
            <a:xfrm>
              <a:off x="703263" y="2124186"/>
              <a:ext cx="3670617" cy="132005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407" name="Google Shape;407;p20"/>
            <p:cNvPicPr preferRelativeResize="0"/>
            <p:nvPr/>
          </p:nvPicPr>
          <p:blipFill rotWithShape="1">
            <a:blip r:embed="rId3">
              <a:alphaModFix/>
            </a:blip>
            <a:srcRect b="0" l="0" r="8597" t="0"/>
            <a:stretch/>
          </p:blipFill>
          <p:spPr>
            <a:xfrm>
              <a:off x="764223" y="2205520"/>
              <a:ext cx="3537029" cy="1170139"/>
            </a:xfrm>
            <a:prstGeom prst="rect">
              <a:avLst/>
            </a:prstGeom>
            <a:noFill/>
            <a:ln>
              <a:noFill/>
            </a:ln>
          </p:spPr>
        </p:pic>
      </p:grpSp>
      <p:grpSp>
        <p:nvGrpSpPr>
          <p:cNvPr id="408" name="Google Shape;408;p20"/>
          <p:cNvGrpSpPr/>
          <p:nvPr/>
        </p:nvGrpSpPr>
        <p:grpSpPr>
          <a:xfrm>
            <a:off x="703263" y="3874847"/>
            <a:ext cx="8740686" cy="1516940"/>
            <a:chOff x="703263" y="4464760"/>
            <a:chExt cx="8740686" cy="1516940"/>
          </a:xfrm>
        </p:grpSpPr>
        <p:sp>
          <p:nvSpPr>
            <p:cNvPr id="409" name="Google Shape;409;p20"/>
            <p:cNvSpPr/>
            <p:nvPr/>
          </p:nvSpPr>
          <p:spPr>
            <a:xfrm>
              <a:off x="703263" y="4464760"/>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psutil_disk.py.</a:t>
              </a:r>
              <a:endParaRPr sz="1300">
                <a:solidFill>
                  <a:srgbClr val="262626"/>
                </a:solidFill>
                <a:latin typeface="Arial"/>
                <a:ea typeface="Arial"/>
                <a:cs typeface="Arial"/>
                <a:sym typeface="Arial"/>
              </a:endParaRPr>
            </a:p>
          </p:txBody>
        </p:sp>
        <p:grpSp>
          <p:nvGrpSpPr>
            <p:cNvPr id="410" name="Google Shape;410;p20"/>
            <p:cNvGrpSpPr/>
            <p:nvPr/>
          </p:nvGrpSpPr>
          <p:grpSpPr>
            <a:xfrm>
              <a:off x="703263" y="4850180"/>
              <a:ext cx="8740686" cy="1131520"/>
              <a:chOff x="703263" y="4880660"/>
              <a:chExt cx="8740686" cy="1131520"/>
            </a:xfrm>
          </p:grpSpPr>
          <p:pic>
            <p:nvPicPr>
              <p:cNvPr id="411" name="Google Shape;411;p20"/>
              <p:cNvPicPr preferRelativeResize="0"/>
              <p:nvPr/>
            </p:nvPicPr>
            <p:blipFill rotWithShape="1">
              <a:blip r:embed="rId4">
                <a:alphaModFix/>
              </a:blip>
              <a:srcRect b="0" l="0" r="0" t="0"/>
              <a:stretch/>
            </p:blipFill>
            <p:spPr>
              <a:xfrm>
                <a:off x="703263" y="5228132"/>
                <a:ext cx="8740686" cy="784048"/>
              </a:xfrm>
              <a:prstGeom prst="rect">
                <a:avLst/>
              </a:prstGeom>
              <a:noFill/>
              <a:ln>
                <a:noFill/>
              </a:ln>
            </p:spPr>
          </p:pic>
          <p:grpSp>
            <p:nvGrpSpPr>
              <p:cNvPr id="412" name="Google Shape;412;p20"/>
              <p:cNvGrpSpPr/>
              <p:nvPr/>
            </p:nvGrpSpPr>
            <p:grpSpPr>
              <a:xfrm>
                <a:off x="703263" y="4880660"/>
                <a:ext cx="3620260" cy="276999"/>
                <a:chOff x="3716526" y="2460828"/>
                <a:chExt cx="3620260" cy="276999"/>
              </a:xfrm>
            </p:grpSpPr>
            <p:sp>
              <p:nvSpPr>
                <p:cNvPr id="413" name="Google Shape;413;p20"/>
                <p:cNvSpPr txBox="1"/>
                <p:nvPr/>
              </p:nvSpPr>
              <p:spPr>
                <a:xfrm>
                  <a:off x="3800650" y="2460828"/>
                  <a:ext cx="353613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psutil_disk.py</a:t>
                  </a:r>
                  <a:endParaRPr/>
                </a:p>
              </p:txBody>
            </p:sp>
            <p:sp>
              <p:nvSpPr>
                <p:cNvPr id="414" name="Google Shape;414;p20"/>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1"/>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Giám sát mức độ hoạt động của CPU</a:t>
            </a:r>
            <a:endParaRPr/>
          </a:p>
        </p:txBody>
      </p:sp>
      <p:sp>
        <p:nvSpPr>
          <p:cNvPr id="421" name="Google Shape;421;p2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a:t>
            </a:r>
            <a:endParaRPr/>
          </a:p>
        </p:txBody>
      </p:sp>
      <p:sp>
        <p:nvSpPr>
          <p:cNvPr id="422" name="Google Shape;422;p21"/>
          <p:cNvSpPr/>
          <p:nvPr/>
        </p:nvSpPr>
        <p:spPr>
          <a:xfrm>
            <a:off x="990000" y="4437133"/>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Điều khiển LED</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Giám sát mạch Raspberry Pi</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1.3. File Text trong Python</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Dự án Toy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429" name="Google Shape;429;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30" name="Google Shape;430;p2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File Text trong Python</a:t>
            </a:r>
            <a:endParaRPr/>
          </a:p>
        </p:txBody>
      </p:sp>
      <p:sp>
        <p:nvSpPr>
          <p:cNvPr id="431" name="Google Shape;431;p22"/>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file Text</a:t>
            </a:r>
            <a:endParaRPr/>
          </a:p>
        </p:txBody>
      </p:sp>
      <p:sp>
        <p:nvSpPr>
          <p:cNvPr id="432" name="Google Shape;432;p22"/>
          <p:cNvSpPr/>
          <p:nvPr/>
        </p:nvSpPr>
        <p:spPr>
          <a:xfrm>
            <a:off x="703263" y="2083781"/>
            <a:ext cx="8496300" cy="276147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mở một tệp bằng phương thức open().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2 tham số của phương thức open() là path và mode. Tham số path nhập vào đường dẫn của tệp cần mở, và tham số mode được thiết lập theo ba chế độ khác nhau tuỳ theo mục đích sử dụng.</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Path: có thể được sử dụng bất kể đường dẫn tuyệt đối hay tương đối. Nếu tệp không tồn tại, nó sẽ tự động tạo mới một tệp.</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 (read mode): chỉ đọc.</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 (write mode): chỉ ghi, xóa nội dung hiện có và ghi đè lên nội dung mới.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 (append mode): thêm nội dung mới vào cuối nội dung của tệp hiện có.</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kết thúc chỉnh sửa, nên đóng tệp đang mở bằng phương thức close(). Có thể bỏ qua thao tác này, nhưng một lỗi xảy ra nếu bạn cố gắng sử dụng lại một tệp đã mở ở chế độ ghi mà không đóng nó.</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439" name="Google Shape;439;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40" name="Google Shape;440;p23"/>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file Text</a:t>
            </a:r>
            <a:endParaRPr/>
          </a:p>
        </p:txBody>
      </p:sp>
      <p:sp>
        <p:nvSpPr>
          <p:cNvPr id="441" name="Google Shape;441;p23"/>
          <p:cNvSpPr/>
          <p:nvPr/>
        </p:nvSpPr>
        <p:spPr>
          <a:xfrm>
            <a:off x="703263" y="1697194"/>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chuỗi ~/Toy_projects/make_txtfile.py và thực thi câu lệnh.</a:t>
            </a:r>
            <a:endParaRPr sz="1300">
              <a:solidFill>
                <a:srgbClr val="262626"/>
              </a:solidFill>
              <a:latin typeface="Arial"/>
              <a:ea typeface="Arial"/>
              <a:cs typeface="Arial"/>
              <a:sym typeface="Arial"/>
            </a:endParaRPr>
          </a:p>
        </p:txBody>
      </p:sp>
      <p:sp>
        <p:nvSpPr>
          <p:cNvPr id="442" name="Google Shape;442;p23"/>
          <p:cNvSpPr txBox="1"/>
          <p:nvPr/>
        </p:nvSpPr>
        <p:spPr>
          <a:xfrm>
            <a:off x="4000500" y="2083329"/>
            <a:ext cx="5467500" cy="1297791"/>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với việc chỉ viết tên file, câu lệnh có mục đích tìm kiếm file test.txt ngay trong thư mục chứa file python để mở và viết (write).</a:t>
            </a:r>
            <a:endParaRPr b="0" i="0" sz="1300" u="none" cap="none" strike="noStrike">
              <a:solidFill>
                <a:srgbClr val="262626"/>
              </a:solidFill>
              <a:latin typeface="Arial"/>
              <a:ea typeface="Arial"/>
              <a:cs typeface="Arial"/>
              <a:sym typeface="Arial"/>
            </a:endParaRPr>
          </a:p>
          <a:p>
            <a:pPr indent="-180975" lvl="1" marL="5365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file không tồn tại, một file test.txt mới sẽ được khởi tạo và mở.</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line 2: Đóng file đang được mở.</a:t>
            </a:r>
            <a:endParaRPr b="0" i="0" sz="1300" u="none" cap="none" strike="noStrike">
              <a:solidFill>
                <a:srgbClr val="262626"/>
              </a:solidFill>
              <a:latin typeface="Arial"/>
              <a:ea typeface="Arial"/>
              <a:cs typeface="Arial"/>
              <a:sym typeface="Arial"/>
            </a:endParaRPr>
          </a:p>
        </p:txBody>
      </p:sp>
      <p:sp>
        <p:nvSpPr>
          <p:cNvPr id="443" name="Google Shape;443;p23"/>
          <p:cNvSpPr/>
          <p:nvPr/>
        </p:nvSpPr>
        <p:spPr>
          <a:xfrm>
            <a:off x="703263" y="3337327"/>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file make_textfile.py trong Terminal và kiểm tra kết quả.</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thấy rằng file test.txt mới đã được tạo.</a:t>
            </a:r>
            <a:endParaRPr sz="1300">
              <a:solidFill>
                <a:srgbClr val="262626"/>
              </a:solidFill>
              <a:latin typeface="Arial"/>
              <a:ea typeface="Arial"/>
              <a:cs typeface="Arial"/>
              <a:sym typeface="Arial"/>
            </a:endParaRPr>
          </a:p>
        </p:txBody>
      </p:sp>
      <p:grpSp>
        <p:nvGrpSpPr>
          <p:cNvPr id="444" name="Google Shape;444;p23"/>
          <p:cNvGrpSpPr/>
          <p:nvPr/>
        </p:nvGrpSpPr>
        <p:grpSpPr>
          <a:xfrm>
            <a:off x="703263" y="2085112"/>
            <a:ext cx="3403917" cy="740933"/>
            <a:chOff x="703263" y="2124187"/>
            <a:chExt cx="3403917" cy="740933"/>
          </a:xfrm>
        </p:grpSpPr>
        <p:sp>
          <p:nvSpPr>
            <p:cNvPr id="445" name="Google Shape;445;p23"/>
            <p:cNvSpPr/>
            <p:nvPr/>
          </p:nvSpPr>
          <p:spPr>
            <a:xfrm>
              <a:off x="703263" y="2124187"/>
              <a:ext cx="3403917" cy="74093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446" name="Google Shape;446;p23"/>
            <p:cNvPicPr preferRelativeResize="0"/>
            <p:nvPr/>
          </p:nvPicPr>
          <p:blipFill rotWithShape="1">
            <a:blip r:embed="rId3">
              <a:alphaModFix/>
            </a:blip>
            <a:srcRect b="0" l="0" r="0" t="0"/>
            <a:stretch/>
          </p:blipFill>
          <p:spPr>
            <a:xfrm>
              <a:off x="771843" y="2191378"/>
              <a:ext cx="3259137" cy="598007"/>
            </a:xfrm>
            <a:prstGeom prst="rect">
              <a:avLst/>
            </a:prstGeom>
            <a:noFill/>
            <a:ln>
              <a:noFill/>
            </a:ln>
          </p:spPr>
        </p:pic>
      </p:grpSp>
      <p:grpSp>
        <p:nvGrpSpPr>
          <p:cNvPr id="447" name="Google Shape;447;p23"/>
          <p:cNvGrpSpPr/>
          <p:nvPr/>
        </p:nvGrpSpPr>
        <p:grpSpPr>
          <a:xfrm>
            <a:off x="703263" y="3978086"/>
            <a:ext cx="8646478" cy="1912622"/>
            <a:chOff x="703263" y="4023358"/>
            <a:chExt cx="8646478" cy="1912622"/>
          </a:xfrm>
        </p:grpSpPr>
        <p:grpSp>
          <p:nvGrpSpPr>
            <p:cNvPr id="448" name="Google Shape;448;p23"/>
            <p:cNvGrpSpPr/>
            <p:nvPr/>
          </p:nvGrpSpPr>
          <p:grpSpPr>
            <a:xfrm>
              <a:off x="779619" y="4093098"/>
              <a:ext cx="8478681" cy="1765546"/>
              <a:chOff x="643412" y="4427230"/>
              <a:chExt cx="8582478" cy="1664879"/>
            </a:xfrm>
          </p:grpSpPr>
          <p:pic>
            <p:nvPicPr>
              <p:cNvPr id="449" name="Google Shape;449;p23"/>
              <p:cNvPicPr preferRelativeResize="0"/>
              <p:nvPr/>
            </p:nvPicPr>
            <p:blipFill rotWithShape="1">
              <a:blip r:embed="rId4">
                <a:alphaModFix/>
              </a:blip>
              <a:srcRect b="0" l="0" r="0" t="0"/>
              <a:stretch/>
            </p:blipFill>
            <p:spPr>
              <a:xfrm>
                <a:off x="643412" y="4427230"/>
                <a:ext cx="8582478" cy="1664879"/>
              </a:xfrm>
              <a:prstGeom prst="rect">
                <a:avLst/>
              </a:prstGeom>
              <a:noFill/>
              <a:ln>
                <a:noFill/>
              </a:ln>
            </p:spPr>
          </p:pic>
          <p:sp>
            <p:nvSpPr>
              <p:cNvPr id="450" name="Google Shape;450;p23"/>
              <p:cNvSpPr/>
              <p:nvPr/>
            </p:nvSpPr>
            <p:spPr>
              <a:xfrm>
                <a:off x="3216890" y="5237154"/>
                <a:ext cx="233802" cy="133374"/>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51" name="Google Shape;451;p23"/>
              <p:cNvSpPr/>
              <p:nvPr/>
            </p:nvSpPr>
            <p:spPr>
              <a:xfrm>
                <a:off x="3209102" y="4435109"/>
                <a:ext cx="233802" cy="133374"/>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52" name="Google Shape;452;p23"/>
              <p:cNvSpPr/>
              <p:nvPr/>
            </p:nvSpPr>
            <p:spPr>
              <a:xfrm>
                <a:off x="3214266" y="5081421"/>
                <a:ext cx="1903208" cy="14671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53" name="Google Shape;453;p23"/>
              <p:cNvSpPr/>
              <p:nvPr/>
            </p:nvSpPr>
            <p:spPr>
              <a:xfrm>
                <a:off x="5573288" y="5721051"/>
                <a:ext cx="733768" cy="14671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454" name="Google Shape;454;p23"/>
            <p:cNvSpPr/>
            <p:nvPr/>
          </p:nvSpPr>
          <p:spPr>
            <a:xfrm flipH="1" rot="10800000">
              <a:off x="703263" y="4023358"/>
              <a:ext cx="8646478" cy="191262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461" name="Google Shape;461;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62" name="Google Shape;462;p24"/>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Ghi lên file text</a:t>
            </a:r>
            <a:endParaRPr/>
          </a:p>
        </p:txBody>
      </p:sp>
      <p:sp>
        <p:nvSpPr>
          <p:cNvPr id="463" name="Google Shape;463;p24"/>
          <p:cNvSpPr/>
          <p:nvPr/>
        </p:nvSpPr>
        <p:spPr>
          <a:xfrm>
            <a:off x="703263" y="1697194"/>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file write_txtfile.py để mở và ghi nội dung lên file đó.</a:t>
            </a:r>
            <a:endParaRPr sz="1300">
              <a:solidFill>
                <a:srgbClr val="262626"/>
              </a:solidFill>
              <a:latin typeface="Arial"/>
              <a:ea typeface="Arial"/>
              <a:cs typeface="Arial"/>
              <a:sym typeface="Arial"/>
            </a:endParaRPr>
          </a:p>
        </p:txBody>
      </p:sp>
      <p:sp>
        <p:nvSpPr>
          <p:cNvPr id="464" name="Google Shape;464;p24"/>
          <p:cNvSpPr txBox="1"/>
          <p:nvPr/>
        </p:nvSpPr>
        <p:spPr>
          <a:xfrm>
            <a:off x="3802380" y="2119941"/>
            <a:ext cx="5665619" cy="1297791"/>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Mở file test.txt ở chế độ ghi (write).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2-4: vòng lặp để ghi nội dung mới (data) lên file đã mở (f.write(data))</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5: Đóng file đã mở sau khi hoàn thành các thao tác liên quan đến nó.</a:t>
            </a:r>
            <a:endParaRPr/>
          </a:p>
        </p:txBody>
      </p:sp>
      <p:grpSp>
        <p:nvGrpSpPr>
          <p:cNvPr id="465" name="Google Shape;465;p24"/>
          <p:cNvGrpSpPr/>
          <p:nvPr/>
        </p:nvGrpSpPr>
        <p:grpSpPr>
          <a:xfrm>
            <a:off x="703263" y="3671158"/>
            <a:ext cx="8496300" cy="2425983"/>
            <a:chOff x="703263" y="3755953"/>
            <a:chExt cx="8496300" cy="2425983"/>
          </a:xfrm>
        </p:grpSpPr>
        <p:sp>
          <p:nvSpPr>
            <p:cNvPr id="466" name="Google Shape;466;p24"/>
            <p:cNvSpPr/>
            <p:nvPr/>
          </p:nvSpPr>
          <p:spPr>
            <a:xfrm>
              <a:off x="703263" y="3755953"/>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file write_textfile và kiểm tra nội dung.</a:t>
              </a:r>
              <a:endParaRPr/>
            </a:p>
          </p:txBody>
        </p:sp>
        <p:pic>
          <p:nvPicPr>
            <p:cNvPr id="467" name="Google Shape;467;p24"/>
            <p:cNvPicPr preferRelativeResize="0"/>
            <p:nvPr/>
          </p:nvPicPr>
          <p:blipFill rotWithShape="1">
            <a:blip r:embed="rId3">
              <a:alphaModFix/>
            </a:blip>
            <a:srcRect b="0" l="0" r="0" t="0"/>
            <a:stretch/>
          </p:blipFill>
          <p:spPr>
            <a:xfrm>
              <a:off x="703263" y="4123617"/>
              <a:ext cx="5001798" cy="344010"/>
            </a:xfrm>
            <a:prstGeom prst="rect">
              <a:avLst/>
            </a:prstGeom>
            <a:noFill/>
            <a:ln>
              <a:noFill/>
            </a:ln>
          </p:spPr>
        </p:pic>
        <p:sp>
          <p:nvSpPr>
            <p:cNvPr id="468" name="Google Shape;468;p24"/>
            <p:cNvSpPr/>
            <p:nvPr/>
          </p:nvSpPr>
          <p:spPr>
            <a:xfrm>
              <a:off x="703263" y="4554861"/>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quan sát thấy nội dung của file test.txt đã được ghi lên đúng như mong muốn.</a:t>
              </a:r>
              <a:endParaRPr sz="1300">
                <a:solidFill>
                  <a:srgbClr val="262626"/>
                </a:solidFill>
                <a:latin typeface="Arial"/>
                <a:ea typeface="Arial"/>
                <a:cs typeface="Arial"/>
                <a:sym typeface="Arial"/>
              </a:endParaRPr>
            </a:p>
          </p:txBody>
        </p:sp>
        <p:pic>
          <p:nvPicPr>
            <p:cNvPr id="469" name="Google Shape;469;p24"/>
            <p:cNvPicPr preferRelativeResize="0"/>
            <p:nvPr/>
          </p:nvPicPr>
          <p:blipFill rotWithShape="1">
            <a:blip r:embed="rId4">
              <a:alphaModFix/>
            </a:blip>
            <a:srcRect b="0" l="0" r="0" t="0"/>
            <a:stretch/>
          </p:blipFill>
          <p:spPr>
            <a:xfrm>
              <a:off x="703264" y="4923298"/>
              <a:ext cx="5001798" cy="1258638"/>
            </a:xfrm>
            <a:prstGeom prst="rect">
              <a:avLst/>
            </a:prstGeom>
            <a:noFill/>
            <a:ln>
              <a:noFill/>
            </a:ln>
          </p:spPr>
        </p:pic>
      </p:grpSp>
      <p:grpSp>
        <p:nvGrpSpPr>
          <p:cNvPr id="470" name="Google Shape;470;p24"/>
          <p:cNvGrpSpPr/>
          <p:nvPr/>
        </p:nvGrpSpPr>
        <p:grpSpPr>
          <a:xfrm>
            <a:off x="703263" y="2090247"/>
            <a:ext cx="3182937" cy="1467318"/>
            <a:chOff x="703263" y="2129322"/>
            <a:chExt cx="3182937" cy="1467318"/>
          </a:xfrm>
        </p:grpSpPr>
        <p:pic>
          <p:nvPicPr>
            <p:cNvPr id="471" name="Google Shape;471;p24"/>
            <p:cNvPicPr preferRelativeResize="0"/>
            <p:nvPr/>
          </p:nvPicPr>
          <p:blipFill rotWithShape="1">
            <a:blip r:embed="rId5">
              <a:alphaModFix/>
            </a:blip>
            <a:srcRect b="0" l="0" r="0" t="0"/>
            <a:stretch/>
          </p:blipFill>
          <p:spPr>
            <a:xfrm>
              <a:off x="756603" y="2174406"/>
              <a:ext cx="3061017" cy="1348622"/>
            </a:xfrm>
            <a:prstGeom prst="rect">
              <a:avLst/>
            </a:prstGeom>
            <a:noFill/>
            <a:ln>
              <a:noFill/>
            </a:ln>
          </p:spPr>
        </p:pic>
        <p:sp>
          <p:nvSpPr>
            <p:cNvPr id="472" name="Google Shape;472;p24"/>
            <p:cNvSpPr/>
            <p:nvPr/>
          </p:nvSpPr>
          <p:spPr>
            <a:xfrm>
              <a:off x="703263" y="2129322"/>
              <a:ext cx="3182937" cy="146731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25"/>
          <p:cNvPicPr preferRelativeResize="0"/>
          <p:nvPr/>
        </p:nvPicPr>
        <p:blipFill rotWithShape="1">
          <a:blip r:embed="rId3">
            <a:alphaModFix/>
          </a:blip>
          <a:srcRect b="0" l="0" r="0" t="0"/>
          <a:stretch/>
        </p:blipFill>
        <p:spPr>
          <a:xfrm>
            <a:off x="703263" y="3883113"/>
            <a:ext cx="5001798" cy="343261"/>
          </a:xfrm>
          <a:prstGeom prst="rect">
            <a:avLst/>
          </a:prstGeom>
          <a:noFill/>
          <a:ln>
            <a:noFill/>
          </a:ln>
        </p:spPr>
      </p:pic>
      <p:sp>
        <p:nvSpPr>
          <p:cNvPr id="479" name="Google Shape;479;p2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480" name="Google Shape;480;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81" name="Google Shape;481;p25"/>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Ghép nối vào file text</a:t>
            </a:r>
            <a:endParaRPr/>
          </a:p>
        </p:txBody>
      </p:sp>
      <p:sp>
        <p:nvSpPr>
          <p:cNvPr id="482" name="Google Shape;482;p25"/>
          <p:cNvSpPr/>
          <p:nvPr/>
        </p:nvSpPr>
        <p:spPr>
          <a:xfrm>
            <a:off x="703263" y="1697194"/>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file append_txtfile.py để ghép nối nội dung mới vào nội dung hiện có của file.</a:t>
            </a:r>
            <a:endParaRPr sz="1300">
              <a:solidFill>
                <a:srgbClr val="262626"/>
              </a:solidFill>
              <a:latin typeface="Arial"/>
              <a:ea typeface="Arial"/>
              <a:cs typeface="Arial"/>
              <a:sym typeface="Arial"/>
            </a:endParaRPr>
          </a:p>
        </p:txBody>
      </p:sp>
      <p:sp>
        <p:nvSpPr>
          <p:cNvPr id="483" name="Google Shape;483;p25"/>
          <p:cNvSpPr txBox="1"/>
          <p:nvPr/>
        </p:nvSpPr>
        <p:spPr>
          <a:xfrm>
            <a:off x="3939540" y="2126284"/>
            <a:ext cx="5528459" cy="1297791"/>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Mở file test.txt ở chế độ ghép nối (append).</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2-4: một vòng lặp để ghi (f.write(data)) nội dung được ghép nói (data) vào file text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5: Đóng file đã mở sau khi hoàn thành các thao tác liên quan đến nó.</a:t>
            </a:r>
            <a:endParaRPr/>
          </a:p>
        </p:txBody>
      </p:sp>
      <p:sp>
        <p:nvSpPr>
          <p:cNvPr id="484" name="Google Shape;484;p25"/>
          <p:cNvSpPr/>
          <p:nvPr/>
        </p:nvSpPr>
        <p:spPr>
          <a:xfrm>
            <a:off x="703263" y="3519308"/>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file append_textfile đã tạo và kiểm tra nội dung.</a:t>
            </a:r>
            <a:endParaRPr sz="1300">
              <a:solidFill>
                <a:srgbClr val="262626"/>
              </a:solidFill>
              <a:latin typeface="Arial"/>
              <a:ea typeface="Arial"/>
              <a:cs typeface="Arial"/>
              <a:sym typeface="Arial"/>
            </a:endParaRPr>
          </a:p>
        </p:txBody>
      </p:sp>
      <p:pic>
        <p:nvPicPr>
          <p:cNvPr id="485" name="Google Shape;485;p25"/>
          <p:cNvPicPr preferRelativeResize="0"/>
          <p:nvPr/>
        </p:nvPicPr>
        <p:blipFill rotWithShape="1">
          <a:blip r:embed="rId4">
            <a:alphaModFix/>
          </a:blip>
          <a:srcRect b="0" l="0" r="0" t="0"/>
          <a:stretch/>
        </p:blipFill>
        <p:spPr>
          <a:xfrm>
            <a:off x="771843" y="2158193"/>
            <a:ext cx="3182937" cy="1203700"/>
          </a:xfrm>
          <a:prstGeom prst="rect">
            <a:avLst/>
          </a:prstGeom>
          <a:noFill/>
          <a:ln>
            <a:noFill/>
          </a:ln>
        </p:spPr>
      </p:pic>
      <p:grpSp>
        <p:nvGrpSpPr>
          <p:cNvPr id="486" name="Google Shape;486;p25"/>
          <p:cNvGrpSpPr/>
          <p:nvPr/>
        </p:nvGrpSpPr>
        <p:grpSpPr>
          <a:xfrm>
            <a:off x="703263" y="4309125"/>
            <a:ext cx="8496300" cy="1875551"/>
            <a:chOff x="703263" y="4409160"/>
            <a:chExt cx="8496300" cy="1875551"/>
          </a:xfrm>
        </p:grpSpPr>
        <p:sp>
          <p:nvSpPr>
            <p:cNvPr id="487" name="Google Shape;487;p25"/>
            <p:cNvSpPr/>
            <p:nvPr/>
          </p:nvSpPr>
          <p:spPr>
            <a:xfrm>
              <a:off x="703263" y="4409160"/>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quan sát thấy nội dung của file test.txt đã được ghi lên đúng như mong muốn.</a:t>
              </a:r>
              <a:endParaRPr sz="1300">
                <a:solidFill>
                  <a:srgbClr val="262626"/>
                </a:solidFill>
                <a:latin typeface="Arial"/>
                <a:ea typeface="Arial"/>
                <a:cs typeface="Arial"/>
                <a:sym typeface="Arial"/>
              </a:endParaRPr>
            </a:p>
          </p:txBody>
        </p:sp>
        <p:pic>
          <p:nvPicPr>
            <p:cNvPr id="488" name="Google Shape;488;p25"/>
            <p:cNvPicPr preferRelativeResize="0"/>
            <p:nvPr/>
          </p:nvPicPr>
          <p:blipFill rotWithShape="1">
            <a:blip r:embed="rId5">
              <a:alphaModFix/>
            </a:blip>
            <a:srcRect b="0" l="0" r="0" t="0"/>
            <a:stretch/>
          </p:blipFill>
          <p:spPr>
            <a:xfrm>
              <a:off x="703263" y="4754587"/>
              <a:ext cx="4051924" cy="1530124"/>
            </a:xfrm>
            <a:prstGeom prst="rect">
              <a:avLst/>
            </a:prstGeom>
            <a:noFill/>
            <a:ln>
              <a:noFill/>
            </a:ln>
          </p:spPr>
        </p:pic>
      </p:grpSp>
      <p:sp>
        <p:nvSpPr>
          <p:cNvPr id="489" name="Google Shape;489;p25"/>
          <p:cNvSpPr/>
          <p:nvPr/>
        </p:nvSpPr>
        <p:spPr>
          <a:xfrm>
            <a:off x="703263" y="2090247"/>
            <a:ext cx="3350577" cy="134539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496" name="Google Shape;496;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97" name="Google Shape;497;p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Đọc File Text trong Python</a:t>
            </a:r>
            <a:endParaRPr/>
          </a:p>
        </p:txBody>
      </p:sp>
      <p:sp>
        <p:nvSpPr>
          <p:cNvPr id="498" name="Google Shape;498;p26"/>
          <p:cNvSpPr/>
          <p:nvPr/>
        </p:nvSpPr>
        <p:spPr>
          <a:xfrm>
            <a:off x="580388" y="186071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Đọc file text</a:t>
            </a:r>
            <a:endParaRPr/>
          </a:p>
        </p:txBody>
      </p:sp>
      <p:sp>
        <p:nvSpPr>
          <p:cNvPr id="499" name="Google Shape;499;p26"/>
          <p:cNvSpPr/>
          <p:nvPr/>
        </p:nvSpPr>
        <p:spPr>
          <a:xfrm>
            <a:off x="703263" y="2076161"/>
            <a:ext cx="8496300" cy="296665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Tiếp theo, người học sẽ tìm hiểu và thực hành sử dụng các phương thức readline(), readlines() và read() để đọc một tập tin ngoại vi trong Python.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readline()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Đọc một dòng từ file ngoại vi và trả về dòng đó dưới dạng chuỗi.</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Nếu không còn hàng nào để đọc, nó sẽ trả về một chuỗi rỗng.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readlines()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một danh sách chứa tất cả các dòng trong file ngoại vi.</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Ví dụ: nó trả về một danh sách như ["dòng 1\n", ”dòng 2\n", ... , "đã thêm Dòng 10!\n”]</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read()</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toàn bộ nội dung tệp (dưới dạng chuỗi).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506" name="Google Shape;506;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07" name="Google Shape;507;p27"/>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file read_txtfile.py và sử dụng các phương thức (method) khác nhau liên quan đến đọc file text.</a:t>
            </a:r>
            <a:endParaRPr sz="1400">
              <a:solidFill>
                <a:schemeClr val="dk1"/>
              </a:solidFill>
              <a:latin typeface="Arial"/>
              <a:ea typeface="Arial"/>
              <a:cs typeface="Arial"/>
              <a:sym typeface="Arial"/>
            </a:endParaRPr>
          </a:p>
        </p:txBody>
      </p:sp>
      <p:sp>
        <p:nvSpPr>
          <p:cNvPr id="508" name="Google Shape;508;p27"/>
          <p:cNvSpPr/>
          <p:nvPr/>
        </p:nvSpPr>
        <p:spPr>
          <a:xfrm>
            <a:off x="4030980" y="1781014"/>
            <a:ext cx="5437019" cy="245369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1-2: Mở file test.txt ở chế độ đọc và in ra thông báo "readline() method".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3-4: Readline() trả về một dòng của file test.txt. Khi câu lệnh readline() đầu tiên được thực thi, “line 1\n” được trả về. Khi câu lệnh readline() thứ hai được thực thi, “line 2\n” được trả về. Hàm print trong Python in ra “line1\n\n” vì nó sẽ chèn một dòng mới sau khi đã in ra các tham số.</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5: Đóng file sau khi đọc xong.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7-8: Mở file test.txt ở chế độ đọc và in ra thông báo "readlines() method".</a:t>
            </a:r>
            <a:endParaRPr sz="1300">
              <a:solidFill>
                <a:srgbClr val="262626"/>
              </a:solidFill>
              <a:latin typeface="Arial"/>
              <a:ea typeface="Arial"/>
              <a:cs typeface="Arial"/>
              <a:sym typeface="Arial"/>
            </a:endParaRPr>
          </a:p>
        </p:txBody>
      </p:sp>
      <p:grpSp>
        <p:nvGrpSpPr>
          <p:cNvPr id="509" name="Google Shape;509;p27"/>
          <p:cNvGrpSpPr/>
          <p:nvPr/>
        </p:nvGrpSpPr>
        <p:grpSpPr>
          <a:xfrm>
            <a:off x="580389" y="1827698"/>
            <a:ext cx="3321052" cy="4404487"/>
            <a:chOff x="580389" y="1866773"/>
            <a:chExt cx="3321052" cy="4404487"/>
          </a:xfrm>
        </p:grpSpPr>
        <p:pic>
          <p:nvPicPr>
            <p:cNvPr id="510" name="Google Shape;510;p27"/>
            <p:cNvPicPr preferRelativeResize="0"/>
            <p:nvPr/>
          </p:nvPicPr>
          <p:blipFill rotWithShape="1">
            <a:blip r:embed="rId3">
              <a:alphaModFix/>
            </a:blip>
            <a:srcRect b="0" l="0" r="0" t="0"/>
            <a:stretch/>
          </p:blipFill>
          <p:spPr>
            <a:xfrm>
              <a:off x="631675" y="1935354"/>
              <a:ext cx="3193566" cy="4271198"/>
            </a:xfrm>
            <a:prstGeom prst="rect">
              <a:avLst/>
            </a:prstGeom>
            <a:noFill/>
            <a:ln>
              <a:noFill/>
            </a:ln>
          </p:spPr>
        </p:pic>
        <p:sp>
          <p:nvSpPr>
            <p:cNvPr id="511" name="Google Shape;511;p27"/>
            <p:cNvSpPr/>
            <p:nvPr/>
          </p:nvSpPr>
          <p:spPr>
            <a:xfrm>
              <a:off x="580389" y="1866773"/>
              <a:ext cx="3321052" cy="440448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518" name="Google Shape;518;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19" name="Google Shape;519;p28"/>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file read_txtfile.py và sử dụng các phương thức (method) khác nhau liên quan đến đọc file text.</a:t>
            </a:r>
            <a:endParaRPr sz="1400">
              <a:solidFill>
                <a:schemeClr val="dk1"/>
              </a:solidFill>
              <a:latin typeface="Arial"/>
              <a:ea typeface="Arial"/>
              <a:cs typeface="Arial"/>
              <a:sym typeface="Arial"/>
            </a:endParaRPr>
          </a:p>
        </p:txBody>
      </p:sp>
      <p:sp>
        <p:nvSpPr>
          <p:cNvPr id="520" name="Google Shape;520;p28"/>
          <p:cNvSpPr/>
          <p:nvPr/>
        </p:nvSpPr>
        <p:spPr>
          <a:xfrm>
            <a:off x="4030980" y="1827698"/>
            <a:ext cx="5437020" cy="275634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9-11:Toàn bộ nội dung của f trong lines được lưu trữ trong từng danh sách tách biệt – line. Lines được tìm kiếm một cách tuần tự, và in ra từng phần nội dung (phân tách lines và in ra toàn bộ nội dung). Do đặc điểm của hàm print, chỉ lệnh \n bị xóa khỏi nội dung bằng cách sử dụng phương thức strip() để các dòng mới không bị chèn hai lần.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12: Đòng file sau khi đọc xong.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14-15: Mở file test.txt ở chế độ đọc và in ra thông báo "read() method".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16-17: Lưu trữ một chuỗi chứa tất cả nội dung của f trong data và in ra nội dung.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18: Đóng file sau khi đọc xong.</a:t>
            </a:r>
            <a:endParaRPr/>
          </a:p>
        </p:txBody>
      </p:sp>
      <p:grpSp>
        <p:nvGrpSpPr>
          <p:cNvPr id="521" name="Google Shape;521;p28"/>
          <p:cNvGrpSpPr/>
          <p:nvPr/>
        </p:nvGrpSpPr>
        <p:grpSpPr>
          <a:xfrm>
            <a:off x="580389" y="1827698"/>
            <a:ext cx="3321052" cy="4404487"/>
            <a:chOff x="580389" y="1866773"/>
            <a:chExt cx="3321052" cy="4404487"/>
          </a:xfrm>
        </p:grpSpPr>
        <p:pic>
          <p:nvPicPr>
            <p:cNvPr id="522" name="Google Shape;522;p28"/>
            <p:cNvPicPr preferRelativeResize="0"/>
            <p:nvPr/>
          </p:nvPicPr>
          <p:blipFill rotWithShape="1">
            <a:blip r:embed="rId3">
              <a:alphaModFix/>
            </a:blip>
            <a:srcRect b="0" l="0" r="0" t="0"/>
            <a:stretch/>
          </p:blipFill>
          <p:spPr>
            <a:xfrm>
              <a:off x="631675" y="1935354"/>
              <a:ext cx="3193566" cy="4271198"/>
            </a:xfrm>
            <a:prstGeom prst="rect">
              <a:avLst/>
            </a:prstGeom>
            <a:noFill/>
            <a:ln>
              <a:noFill/>
            </a:ln>
          </p:spPr>
        </p:pic>
        <p:sp>
          <p:nvSpPr>
            <p:cNvPr id="523" name="Google Shape;523;p28"/>
            <p:cNvSpPr/>
            <p:nvPr/>
          </p:nvSpPr>
          <p:spPr>
            <a:xfrm>
              <a:off x="580389" y="1866773"/>
              <a:ext cx="3321052" cy="440448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530" name="Google Shape;530;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31" name="Google Shape;531;p29"/>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Kiểm tra kết quả chương trình</a:t>
            </a:r>
            <a:endParaRPr sz="1400">
              <a:solidFill>
                <a:schemeClr val="dk1"/>
              </a:solidFill>
              <a:latin typeface="Arial"/>
              <a:ea typeface="Arial"/>
              <a:cs typeface="Arial"/>
              <a:sym typeface="Arial"/>
            </a:endParaRPr>
          </a:p>
        </p:txBody>
      </p:sp>
      <p:sp>
        <p:nvSpPr>
          <p:cNvPr id="532" name="Google Shape;532;p29"/>
          <p:cNvSpPr/>
          <p:nvPr/>
        </p:nvSpPr>
        <p:spPr>
          <a:xfrm>
            <a:off x="5159375" y="1869357"/>
            <a:ext cx="4308625" cy="185353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file read_textfile và kiểm tra nội dung.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thấy phần sử dụng readline() in ra có chứa hai kí tự \n.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thấy phần sử dụng readlines() in ra có chứa một kí tự \n nhờ vào strip().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phần sử dụng read(), có thể thấy toàn bộ nội dung của file đều được in bằng một lệnh print().</a:t>
            </a:r>
            <a:endParaRPr sz="1300">
              <a:solidFill>
                <a:srgbClr val="262626"/>
              </a:solidFill>
              <a:latin typeface="Arial"/>
              <a:ea typeface="Arial"/>
              <a:cs typeface="Arial"/>
              <a:sym typeface="Arial"/>
            </a:endParaRPr>
          </a:p>
        </p:txBody>
      </p:sp>
      <p:grpSp>
        <p:nvGrpSpPr>
          <p:cNvPr id="533" name="Google Shape;533;p29"/>
          <p:cNvGrpSpPr/>
          <p:nvPr/>
        </p:nvGrpSpPr>
        <p:grpSpPr>
          <a:xfrm>
            <a:off x="580388" y="1827698"/>
            <a:ext cx="4425951" cy="4404487"/>
            <a:chOff x="580388" y="1866773"/>
            <a:chExt cx="4425951" cy="4404487"/>
          </a:xfrm>
        </p:grpSpPr>
        <p:grpSp>
          <p:nvGrpSpPr>
            <p:cNvPr id="534" name="Google Shape;534;p29"/>
            <p:cNvGrpSpPr/>
            <p:nvPr/>
          </p:nvGrpSpPr>
          <p:grpSpPr>
            <a:xfrm>
              <a:off x="657859" y="1935352"/>
              <a:ext cx="4283069" cy="4335907"/>
              <a:chOff x="558800" y="1866773"/>
              <a:chExt cx="3924300" cy="3972712"/>
            </a:xfrm>
          </p:grpSpPr>
          <p:grpSp>
            <p:nvGrpSpPr>
              <p:cNvPr id="535" name="Google Shape;535;p29"/>
              <p:cNvGrpSpPr/>
              <p:nvPr/>
            </p:nvGrpSpPr>
            <p:grpSpPr>
              <a:xfrm>
                <a:off x="558800" y="1866773"/>
                <a:ext cx="3924300" cy="3972712"/>
                <a:chOff x="5637888" y="2396434"/>
                <a:chExt cx="3924300" cy="3972712"/>
              </a:xfrm>
            </p:grpSpPr>
            <p:pic>
              <p:nvPicPr>
                <p:cNvPr id="536" name="Google Shape;536;p29"/>
                <p:cNvPicPr preferRelativeResize="0"/>
                <p:nvPr/>
              </p:nvPicPr>
              <p:blipFill rotWithShape="1">
                <a:blip r:embed="rId3">
                  <a:alphaModFix/>
                </a:blip>
                <a:srcRect b="0" l="0" r="0" t="0"/>
                <a:stretch/>
              </p:blipFill>
              <p:spPr>
                <a:xfrm>
                  <a:off x="5637888" y="2396434"/>
                  <a:ext cx="3924300" cy="3766627"/>
                </a:xfrm>
                <a:prstGeom prst="rect">
                  <a:avLst/>
                </a:prstGeom>
                <a:noFill/>
                <a:ln>
                  <a:noFill/>
                </a:ln>
              </p:spPr>
            </p:pic>
            <p:pic>
              <p:nvPicPr>
                <p:cNvPr id="537" name="Google Shape;537;p29"/>
                <p:cNvPicPr preferRelativeResize="0"/>
                <p:nvPr/>
              </p:nvPicPr>
              <p:blipFill rotWithShape="1">
                <a:blip r:embed="rId4">
                  <a:alphaModFix/>
                </a:blip>
                <a:srcRect b="-22886" l="0" r="20962" t="0"/>
                <a:stretch/>
              </p:blipFill>
              <p:spPr>
                <a:xfrm>
                  <a:off x="5642700" y="6021686"/>
                  <a:ext cx="3919488" cy="347460"/>
                </a:xfrm>
                <a:prstGeom prst="rect">
                  <a:avLst/>
                </a:prstGeom>
                <a:noFill/>
                <a:ln>
                  <a:noFill/>
                </a:ln>
              </p:spPr>
            </p:pic>
          </p:grpSp>
          <p:sp>
            <p:nvSpPr>
              <p:cNvPr id="538" name="Google Shape;538;p29"/>
              <p:cNvSpPr/>
              <p:nvPr/>
            </p:nvSpPr>
            <p:spPr>
              <a:xfrm>
                <a:off x="580388" y="2131759"/>
                <a:ext cx="1307947" cy="52996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39" name="Google Shape;539;p29"/>
              <p:cNvSpPr/>
              <p:nvPr/>
            </p:nvSpPr>
            <p:spPr>
              <a:xfrm>
                <a:off x="580388" y="2661725"/>
                <a:ext cx="1307947" cy="159595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40" name="Google Shape;540;p29"/>
              <p:cNvSpPr/>
              <p:nvPr/>
            </p:nvSpPr>
            <p:spPr>
              <a:xfrm>
                <a:off x="580388" y="4243535"/>
                <a:ext cx="1307947" cy="1520369"/>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541" name="Google Shape;541;p29"/>
            <p:cNvSpPr/>
            <p:nvPr/>
          </p:nvSpPr>
          <p:spPr>
            <a:xfrm>
              <a:off x="580388" y="1866773"/>
              <a:ext cx="4425951" cy="440448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3"/>
          <p:cNvGrpSpPr/>
          <p:nvPr/>
        </p:nvGrpSpPr>
        <p:grpSpPr>
          <a:xfrm>
            <a:off x="449856" y="450955"/>
            <a:ext cx="9008694" cy="369332"/>
            <a:chOff x="450000" y="450000"/>
            <a:chExt cx="9011582" cy="369450"/>
          </a:xfrm>
        </p:grpSpPr>
        <p:sp>
          <p:nvSpPr>
            <p:cNvPr id="161" name="Google Shape;161;p3"/>
            <p:cNvSpPr/>
            <p:nvPr/>
          </p:nvSpPr>
          <p:spPr>
            <a:xfrm>
              <a:off x="450000" y="450000"/>
              <a:ext cx="8785226" cy="369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93EB0"/>
                  </a:solidFill>
                  <a:latin typeface="Arial"/>
                  <a:ea typeface="Arial"/>
                  <a:cs typeface="Arial"/>
                  <a:sym typeface="Arial"/>
                </a:rPr>
                <a:t>Mô tả chương học</a:t>
              </a:r>
              <a:endParaRPr b="1" i="0" sz="2400" u="none" cap="none" strike="noStrike">
                <a:solidFill>
                  <a:srgbClr val="193EB0"/>
                </a:solidFill>
                <a:latin typeface="Arial"/>
                <a:ea typeface="Arial"/>
                <a:cs typeface="Arial"/>
                <a:sym typeface="Arial"/>
              </a:endParaRPr>
            </a:p>
          </p:txBody>
        </p:sp>
        <p:cxnSp>
          <p:nvCxnSpPr>
            <p:cNvPr id="162" name="Google Shape;162;p3"/>
            <p:cNvCxnSpPr/>
            <p:nvPr/>
          </p:nvCxnSpPr>
          <p:spPr>
            <a:xfrm>
              <a:off x="3760405" y="630000"/>
              <a:ext cx="5701177" cy="0"/>
            </a:xfrm>
            <a:prstGeom prst="straightConnector1">
              <a:avLst/>
            </a:prstGeom>
            <a:noFill/>
            <a:ln cap="flat" cmpd="sng" w="12700">
              <a:solidFill>
                <a:srgbClr val="1428A0"/>
              </a:solidFill>
              <a:prstDash val="solid"/>
              <a:miter lim="800000"/>
              <a:headEnd len="sm" w="sm" type="none"/>
              <a:tailEnd len="sm" w="sm" type="none"/>
            </a:ln>
          </p:spPr>
        </p:cxnSp>
      </p:grpSp>
      <p:sp>
        <p:nvSpPr>
          <p:cNvPr id="163" name="Google Shape;163;p3"/>
          <p:cNvSpPr/>
          <p:nvPr/>
        </p:nvSpPr>
        <p:spPr>
          <a:xfrm>
            <a:off x="710975" y="1619179"/>
            <a:ext cx="8630058" cy="793421"/>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Thực hành lập trình cho mạch Raspberry Pi bằng Python thông qua dự án “Toy”. </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các nội dung cơ bản về thao tác trên thiết bị IoT qua ngôn ngữ Python.</a:t>
            </a:r>
            <a:endParaRPr/>
          </a:p>
        </p:txBody>
      </p:sp>
      <p:grpSp>
        <p:nvGrpSpPr>
          <p:cNvPr id="164" name="Google Shape;164;p3"/>
          <p:cNvGrpSpPr/>
          <p:nvPr/>
        </p:nvGrpSpPr>
        <p:grpSpPr>
          <a:xfrm>
            <a:off x="441605" y="1288351"/>
            <a:ext cx="8899428" cy="233692"/>
            <a:chOff x="441747" y="1714333"/>
            <a:chExt cx="8902281" cy="233767"/>
          </a:xfrm>
        </p:grpSpPr>
        <p:sp>
          <p:nvSpPr>
            <p:cNvPr id="165" name="Google Shape;165;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u="none" cap="none" strike="noStrike">
                  <a:solidFill>
                    <a:srgbClr val="262626"/>
                  </a:solidFill>
                  <a:latin typeface="Arial"/>
                  <a:ea typeface="Arial"/>
                  <a:cs typeface="Arial"/>
                  <a:sym typeface="Arial"/>
                </a:rPr>
                <a:t>Mục tiêu của chương học</a:t>
              </a:r>
              <a:endParaRPr b="1" i="0" sz="1400" u="none" cap="none" strike="noStrike">
                <a:solidFill>
                  <a:srgbClr val="262626"/>
                </a:solidFill>
                <a:latin typeface="Arial"/>
                <a:ea typeface="Arial"/>
                <a:cs typeface="Arial"/>
                <a:sym typeface="Arial"/>
              </a:endParaRPr>
            </a:p>
          </p:txBody>
        </p:sp>
        <p:sp>
          <p:nvSpPr>
            <p:cNvPr id="166" name="Google Shape;166;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grpSp>
        <p:nvGrpSpPr>
          <p:cNvPr id="167" name="Google Shape;167;p3"/>
          <p:cNvGrpSpPr/>
          <p:nvPr/>
        </p:nvGrpSpPr>
        <p:grpSpPr>
          <a:xfrm>
            <a:off x="449856" y="2667943"/>
            <a:ext cx="8899428" cy="233692"/>
            <a:chOff x="441747" y="1714333"/>
            <a:chExt cx="8902281" cy="233767"/>
          </a:xfrm>
        </p:grpSpPr>
        <p:sp>
          <p:nvSpPr>
            <p:cNvPr id="168" name="Google Shape;168;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Nội dung chương học</a:t>
              </a:r>
              <a:endParaRPr b="1" sz="1400">
                <a:solidFill>
                  <a:srgbClr val="262626"/>
                </a:solidFill>
                <a:latin typeface="Arial"/>
                <a:ea typeface="Arial"/>
                <a:cs typeface="Arial"/>
                <a:sym typeface="Arial"/>
              </a:endParaRPr>
            </a:p>
          </p:txBody>
        </p:sp>
        <p:sp>
          <p:nvSpPr>
            <p:cNvPr id="169" name="Google Shape;169;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sp>
        <p:nvSpPr>
          <p:cNvPr id="170" name="Google Shape;170;p3"/>
          <p:cNvSpPr/>
          <p:nvPr/>
        </p:nvSpPr>
        <p:spPr>
          <a:xfrm>
            <a:off x="710974" y="2972728"/>
            <a:ext cx="8630058" cy="1096068"/>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1. Dự án Giám sát mức độ hoạt động của CPU</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2. Dự án Kiểm soát dải giá trị đo của cảm biến</a:t>
            </a:r>
            <a:endParaRPr sz="1300">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3. Dự án Trực quan hóa dữ liệu nhiệt độ</a:t>
            </a:r>
            <a:endParaRPr sz="1300">
              <a:solidFill>
                <a:srgbClr val="26262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0"/>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Giám sát mức độ hoạt động của CPU</a:t>
            </a:r>
            <a:endParaRPr/>
          </a:p>
        </p:txBody>
      </p:sp>
      <p:sp>
        <p:nvSpPr>
          <p:cNvPr id="548" name="Google Shape;548;p3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a:t>
            </a:r>
            <a:endParaRPr/>
          </a:p>
        </p:txBody>
      </p:sp>
      <p:sp>
        <p:nvSpPr>
          <p:cNvPr id="549" name="Google Shape;549;p30"/>
          <p:cNvSpPr/>
          <p:nvPr/>
        </p:nvSpPr>
        <p:spPr>
          <a:xfrm>
            <a:off x="990000" y="4437133"/>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Điều khiển LED</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Giám sát mạch Raspberry Pi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File Text trong Python</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1.4. Dự án Toy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556" name="Google Shape;556;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57" name="Google Shape;557;p3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Ứng dụng giám sát hoạt động của CPU</a:t>
            </a:r>
            <a:endParaRPr/>
          </a:p>
        </p:txBody>
      </p:sp>
      <p:sp>
        <p:nvSpPr>
          <p:cNvPr id="558" name="Google Shape;558;p3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Tổng quan về ứng dụng</a:t>
            </a:r>
            <a:endParaRPr sz="1400">
              <a:solidFill>
                <a:schemeClr val="dk1"/>
              </a:solidFill>
              <a:latin typeface="Arial"/>
              <a:ea typeface="Arial"/>
              <a:cs typeface="Arial"/>
              <a:sym typeface="Arial"/>
            </a:endParaRPr>
          </a:p>
        </p:txBody>
      </p:sp>
      <p:sp>
        <p:nvSpPr>
          <p:cNvPr id="559" name="Google Shape;559;p31"/>
          <p:cNvSpPr/>
          <p:nvPr/>
        </p:nvSpPr>
        <p:spPr>
          <a:xfrm>
            <a:off x="3813942" y="2205353"/>
            <a:ext cx="5641041" cy="286406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ứng dụng giám sát việc sử dụng CPU, đặt cảnh báo khi mức sử dụng CPU vượt quá một tỷ lệ phần trăm nhất định và ghi lại mức sử dụng CPU dưới dạng tệp nhật ký (log).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ghép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20 – Yellow LED Anode(+)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21 – Red LED Anode(+)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Yellow LED Cathode(-) –Resistor</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Red LED Cathode(-) –Resistor</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Resistors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GNDs – Raspberry Pi GND</a:t>
            </a:r>
            <a:endParaRPr b="0" i="0" sz="1300" u="none" cap="none" strike="noStrike">
              <a:solidFill>
                <a:srgbClr val="262626"/>
              </a:solidFill>
              <a:latin typeface="Arial"/>
              <a:ea typeface="Arial"/>
              <a:cs typeface="Arial"/>
              <a:sym typeface="Arial"/>
            </a:endParaRPr>
          </a:p>
        </p:txBody>
      </p:sp>
      <p:sp>
        <p:nvSpPr>
          <p:cNvPr id="560" name="Google Shape;560;p31"/>
          <p:cNvSpPr/>
          <p:nvPr/>
        </p:nvSpPr>
        <p:spPr>
          <a:xfrm>
            <a:off x="558799" y="2241551"/>
            <a:ext cx="3098801" cy="386207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561" name="Google Shape;561;p31"/>
          <p:cNvPicPr preferRelativeResize="0"/>
          <p:nvPr/>
        </p:nvPicPr>
        <p:blipFill rotWithShape="1">
          <a:blip r:embed="rId3">
            <a:alphaModFix/>
          </a:blip>
          <a:srcRect b="0" l="0" r="0" t="0"/>
          <a:stretch/>
        </p:blipFill>
        <p:spPr>
          <a:xfrm>
            <a:off x="763049" y="2360085"/>
            <a:ext cx="2690300" cy="35991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568" name="Google Shape;568;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69" name="Google Shape;569;p3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Giám sát việc sử dụng CPU</a:t>
            </a:r>
            <a:endParaRPr/>
          </a:p>
        </p:txBody>
      </p:sp>
      <p:sp>
        <p:nvSpPr>
          <p:cNvPr id="570" name="Google Shape;570;p32"/>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Thư viện psutil </a:t>
            </a:r>
            <a:endParaRPr/>
          </a:p>
        </p:txBody>
      </p:sp>
      <p:sp>
        <p:nvSpPr>
          <p:cNvPr id="571" name="Google Shape;571;p32"/>
          <p:cNvSpPr/>
          <p:nvPr/>
        </p:nvSpPr>
        <p:spPr>
          <a:xfrm>
            <a:off x="703262" y="2098673"/>
            <a:ext cx="9045855" cy="175606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sử dụng CPU bằng cách sử dụng thư viện psutil được cung cấp theo mặc định trong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thức cpu_percent() của psutil trả về mức sử dụng CPU.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percpu được đặt thành True làm tham số của cpu_percent(), mức sử dụng CPU được trả về dưới dạng phần trăm.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vì mức sử dụng của từng CPU, chúng tôi tính toán trung bình mức sử dụng của tất cả các CPU để tìm ra tổng mức sử dụng CPU.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Reture type của cpu_percent() nhận ra một danh sách chứa việc sử dụng tất cả các CPU và tính toán trung bình.</a:t>
            </a:r>
            <a:endParaRPr/>
          </a:p>
        </p:txBody>
      </p:sp>
      <p:grpSp>
        <p:nvGrpSpPr>
          <p:cNvPr id="572" name="Google Shape;572;p32"/>
          <p:cNvGrpSpPr/>
          <p:nvPr/>
        </p:nvGrpSpPr>
        <p:grpSpPr>
          <a:xfrm>
            <a:off x="703263" y="3869918"/>
            <a:ext cx="6261417" cy="748890"/>
            <a:chOff x="703263" y="3739290"/>
            <a:chExt cx="6261417" cy="748890"/>
          </a:xfrm>
        </p:grpSpPr>
        <p:pic>
          <p:nvPicPr>
            <p:cNvPr id="573" name="Google Shape;573;p32"/>
            <p:cNvPicPr preferRelativeResize="0"/>
            <p:nvPr/>
          </p:nvPicPr>
          <p:blipFill rotWithShape="1">
            <a:blip r:embed="rId3">
              <a:alphaModFix/>
            </a:blip>
            <a:srcRect b="0" l="0" r="0" t="0"/>
            <a:stretch/>
          </p:blipFill>
          <p:spPr>
            <a:xfrm>
              <a:off x="748984" y="3816294"/>
              <a:ext cx="6150210" cy="603315"/>
            </a:xfrm>
            <a:prstGeom prst="rect">
              <a:avLst/>
            </a:prstGeom>
            <a:noFill/>
            <a:ln>
              <a:noFill/>
            </a:ln>
          </p:spPr>
        </p:pic>
        <p:sp>
          <p:nvSpPr>
            <p:cNvPr id="574" name="Google Shape;574;p32"/>
            <p:cNvSpPr/>
            <p:nvPr/>
          </p:nvSpPr>
          <p:spPr>
            <a:xfrm>
              <a:off x="703263" y="3739290"/>
              <a:ext cx="6261417" cy="74889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581" name="Google Shape;581;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82" name="Google Shape;582;p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Lưu nhật ký với Datetime</a:t>
            </a:r>
            <a:endParaRPr/>
          </a:p>
        </p:txBody>
      </p:sp>
      <p:sp>
        <p:nvSpPr>
          <p:cNvPr id="583" name="Google Shape;583;p33"/>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Lưu nhật ký ngày giờ với Datetime</a:t>
            </a:r>
            <a:endParaRPr/>
          </a:p>
        </p:txBody>
      </p:sp>
      <p:sp>
        <p:nvSpPr>
          <p:cNvPr id="584" name="Google Shape;584;p33"/>
          <p:cNvSpPr/>
          <p:nvPr/>
        </p:nvSpPr>
        <p:spPr>
          <a:xfrm>
            <a:off x="703262" y="2098673"/>
            <a:ext cx="8951725" cy="205871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Datetime được sử dụng để ghi lại mức sử dụng CPU đo được dưới dạng nhật ký.</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datetime.now() là một phương thức trả về thời gian hiện tại. Trong trường hợp này, nó trả về một đối tượng datetime thay vì một chuỗi.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thức strftime() trả về một đối tượng datetime ở định dạng đã xác định.</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%Y: năm, %m: tháng, %d: ngày</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 giờ, %M: phút, %s : giây</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các phương thức này, chúng tôi thêm thông tin thời gian ở định dạng mong muốn vào tệp nhật ký.</a:t>
            </a:r>
            <a:endParaRPr sz="1300">
              <a:solidFill>
                <a:srgbClr val="262626"/>
              </a:solidFill>
              <a:latin typeface="Arial"/>
              <a:ea typeface="Arial"/>
              <a:cs typeface="Arial"/>
              <a:sym typeface="Arial"/>
            </a:endParaRPr>
          </a:p>
        </p:txBody>
      </p:sp>
      <p:grpSp>
        <p:nvGrpSpPr>
          <p:cNvPr id="585" name="Google Shape;585;p33"/>
          <p:cNvGrpSpPr/>
          <p:nvPr/>
        </p:nvGrpSpPr>
        <p:grpSpPr>
          <a:xfrm>
            <a:off x="703263" y="4163143"/>
            <a:ext cx="6528117" cy="988394"/>
            <a:chOff x="703263" y="3972226"/>
            <a:chExt cx="6528117" cy="988394"/>
          </a:xfrm>
        </p:grpSpPr>
        <p:pic>
          <p:nvPicPr>
            <p:cNvPr id="586" name="Google Shape;586;p33"/>
            <p:cNvPicPr preferRelativeResize="0"/>
            <p:nvPr/>
          </p:nvPicPr>
          <p:blipFill rotWithShape="1">
            <a:blip r:embed="rId3">
              <a:alphaModFix/>
            </a:blip>
            <a:srcRect b="0" l="0" r="0" t="0"/>
            <a:stretch/>
          </p:blipFill>
          <p:spPr>
            <a:xfrm>
              <a:off x="756603" y="4055419"/>
              <a:ext cx="6398577" cy="833809"/>
            </a:xfrm>
            <a:prstGeom prst="rect">
              <a:avLst/>
            </a:prstGeom>
            <a:noFill/>
            <a:ln>
              <a:noFill/>
            </a:ln>
          </p:spPr>
        </p:pic>
        <p:sp>
          <p:nvSpPr>
            <p:cNvPr id="587" name="Google Shape;587;p33"/>
            <p:cNvSpPr/>
            <p:nvPr/>
          </p:nvSpPr>
          <p:spPr>
            <a:xfrm>
              <a:off x="703263" y="3972226"/>
              <a:ext cx="6528117" cy="98839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594" name="Google Shape;594;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95" name="Google Shape;595;p3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Đoạn mã Python để giám sát CPU</a:t>
            </a:r>
            <a:endParaRPr/>
          </a:p>
        </p:txBody>
      </p:sp>
      <p:sp>
        <p:nvSpPr>
          <p:cNvPr id="596" name="Google Shape;596;p34"/>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~/Toy_projects/cpu_usage.py(1)</a:t>
            </a:r>
            <a:endParaRPr/>
          </a:p>
        </p:txBody>
      </p:sp>
      <p:sp>
        <p:nvSpPr>
          <p:cNvPr id="597" name="Google Shape;597;p34"/>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tập lệnh ~/Toy_projects/cpu_usage.py.</a:t>
            </a:r>
            <a:endParaRPr sz="1300">
              <a:solidFill>
                <a:srgbClr val="262626"/>
              </a:solidFill>
              <a:latin typeface="Arial"/>
              <a:ea typeface="Arial"/>
              <a:cs typeface="Arial"/>
              <a:sym typeface="Arial"/>
            </a:endParaRPr>
          </a:p>
        </p:txBody>
      </p:sp>
      <p:sp>
        <p:nvSpPr>
          <p:cNvPr id="598" name="Google Shape;598;p34"/>
          <p:cNvSpPr txBox="1"/>
          <p:nvPr/>
        </p:nvSpPr>
        <p:spPr>
          <a:xfrm>
            <a:off x="5654041" y="2444100"/>
            <a:ext cx="3813959" cy="2805896"/>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thư viện GPIO Zero và lớp LED .</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 Nhập thư viện psutil để giám sát sử dụng CPU.</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 Nhập thư viện time và lớp sleep cho thời gian chờ.</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4: Nhập datetime từ thư viện datetime để ghi thông tin thời gian.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6-7: Gán số chân GPIO được kết nối với đèn LED làm tham số.</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8: Tạo tệp văn bản để lưu nhật ký ở chế độ ghi.</a:t>
            </a:r>
            <a:endParaRPr b="0" i="0" sz="1300" u="none" cap="none" strike="noStrike">
              <a:solidFill>
                <a:srgbClr val="262626"/>
              </a:solidFill>
              <a:latin typeface="Arial"/>
              <a:ea typeface="Arial"/>
              <a:cs typeface="Arial"/>
              <a:sym typeface="Arial"/>
            </a:endParaRPr>
          </a:p>
        </p:txBody>
      </p:sp>
      <p:grpSp>
        <p:nvGrpSpPr>
          <p:cNvPr id="599" name="Google Shape;599;p34"/>
          <p:cNvGrpSpPr/>
          <p:nvPr/>
        </p:nvGrpSpPr>
        <p:grpSpPr>
          <a:xfrm>
            <a:off x="703263" y="2453858"/>
            <a:ext cx="5057457" cy="1830258"/>
            <a:chOff x="703263" y="2453858"/>
            <a:chExt cx="5621337" cy="2034322"/>
          </a:xfrm>
        </p:grpSpPr>
        <p:pic>
          <p:nvPicPr>
            <p:cNvPr id="600" name="Google Shape;600;p34"/>
            <p:cNvPicPr preferRelativeResize="0"/>
            <p:nvPr/>
          </p:nvPicPr>
          <p:blipFill rotWithShape="1">
            <a:blip r:embed="rId3">
              <a:alphaModFix/>
            </a:blip>
            <a:srcRect b="0" l="0" r="0" t="0"/>
            <a:stretch/>
          </p:blipFill>
          <p:spPr>
            <a:xfrm>
              <a:off x="764223" y="2527572"/>
              <a:ext cx="5476222" cy="1880963"/>
            </a:xfrm>
            <a:prstGeom prst="rect">
              <a:avLst/>
            </a:prstGeom>
            <a:noFill/>
            <a:ln>
              <a:noFill/>
            </a:ln>
          </p:spPr>
        </p:pic>
        <p:sp>
          <p:nvSpPr>
            <p:cNvPr id="601" name="Google Shape;601;p34"/>
            <p:cNvSpPr/>
            <p:nvPr/>
          </p:nvSpPr>
          <p:spPr>
            <a:xfrm>
              <a:off x="703263" y="2453858"/>
              <a:ext cx="5621337" cy="203432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608" name="Google Shape;608;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609" name="Google Shape;609;p3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Đoạn mã Python để giám sát CPU</a:t>
            </a:r>
            <a:endParaRPr/>
          </a:p>
        </p:txBody>
      </p:sp>
      <p:sp>
        <p:nvSpPr>
          <p:cNvPr id="610" name="Google Shape;610;p35"/>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~/Toy_projects/cpu_usage.py(2)</a:t>
            </a:r>
            <a:endParaRPr/>
          </a:p>
        </p:txBody>
      </p:sp>
      <p:sp>
        <p:nvSpPr>
          <p:cNvPr id="611" name="Google Shape;611;p35"/>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tập lệnh ~/Toy_projects/cpu_usage.py.</a:t>
            </a:r>
            <a:endParaRPr sz="1300">
              <a:solidFill>
                <a:srgbClr val="262626"/>
              </a:solidFill>
              <a:latin typeface="Arial"/>
              <a:ea typeface="Arial"/>
              <a:cs typeface="Arial"/>
              <a:sym typeface="Arial"/>
            </a:endParaRPr>
          </a:p>
        </p:txBody>
      </p:sp>
      <p:sp>
        <p:nvSpPr>
          <p:cNvPr id="612" name="Google Shape;612;p35"/>
          <p:cNvSpPr txBox="1"/>
          <p:nvPr/>
        </p:nvSpPr>
        <p:spPr>
          <a:xfrm>
            <a:off x="5303521" y="2392535"/>
            <a:ext cx="4164480" cy="3908762"/>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11-13: Sử dụng phương thức cpu_percent() để xác định mức sử dụng CPU. Tính giá trị trung bình của mỗi lần sử dụng CPU và lưu trữ giá trị làm tròn theo cpu_usage_mean.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14: In mức sử dụng CPU vào Terminal.</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15-17: Đèn LED màu vàng được bật khi sử dụng CPU là 30 ~ 60%.</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18-20: Cả vùng đèn LED màu vàng và đèn LED đỏ đều bật khi mức sử dụng CPU trên 60%.</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21-23: Nếu không, cả hai đèn LED đều bị tắt.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24-27: Đặt dấu thời gian ở định dạng Năm / Tháng / Giờ ngày / Phút / Giây. Lưu dấu thời gian và mức sử dụng CPU trong dữ liệu, ghi dữ liệu vào tệp (ghi tệp nhật ký) và đợi thời gian chờ.</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28: Đóng tệp nhật ký sau khi hoàn thành thao tác tệp nhật ký.</a:t>
            </a:r>
            <a:endParaRPr/>
          </a:p>
        </p:txBody>
      </p:sp>
      <p:grpSp>
        <p:nvGrpSpPr>
          <p:cNvPr id="613" name="Google Shape;613;p35"/>
          <p:cNvGrpSpPr/>
          <p:nvPr/>
        </p:nvGrpSpPr>
        <p:grpSpPr>
          <a:xfrm>
            <a:off x="703263" y="2453858"/>
            <a:ext cx="4737417" cy="3584687"/>
            <a:chOff x="703263" y="2453858"/>
            <a:chExt cx="4783137" cy="3619282"/>
          </a:xfrm>
        </p:grpSpPr>
        <p:pic>
          <p:nvPicPr>
            <p:cNvPr id="614" name="Google Shape;614;p35"/>
            <p:cNvPicPr preferRelativeResize="0"/>
            <p:nvPr/>
          </p:nvPicPr>
          <p:blipFill rotWithShape="1">
            <a:blip r:embed="rId3">
              <a:alphaModFix/>
            </a:blip>
            <a:srcRect b="0" l="0" r="0" t="0"/>
            <a:stretch/>
          </p:blipFill>
          <p:spPr>
            <a:xfrm>
              <a:off x="771841" y="2506029"/>
              <a:ext cx="4643159" cy="3510080"/>
            </a:xfrm>
            <a:prstGeom prst="rect">
              <a:avLst/>
            </a:prstGeom>
            <a:noFill/>
            <a:ln>
              <a:noFill/>
            </a:ln>
          </p:spPr>
        </p:pic>
        <p:sp>
          <p:nvSpPr>
            <p:cNvPr id="615" name="Google Shape;615;p35"/>
            <p:cNvSpPr/>
            <p:nvPr/>
          </p:nvSpPr>
          <p:spPr>
            <a:xfrm>
              <a:off x="703263" y="2453858"/>
              <a:ext cx="4783137" cy="361928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622" name="Google Shape;622;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623" name="Google Shape;623;p3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Kết quả của dự án giám sát CPU</a:t>
            </a:r>
            <a:endParaRPr/>
          </a:p>
        </p:txBody>
      </p:sp>
      <p:sp>
        <p:nvSpPr>
          <p:cNvPr id="624" name="Google Shape;624;p36"/>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Terminal</a:t>
            </a:r>
            <a:endParaRPr/>
          </a:p>
        </p:txBody>
      </p:sp>
      <p:sp>
        <p:nvSpPr>
          <p:cNvPr id="625" name="Google Shape;625;p36"/>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tệp tập lệnh python.</a:t>
            </a:r>
            <a:endParaRPr sz="1300">
              <a:solidFill>
                <a:srgbClr val="262626"/>
              </a:solidFill>
              <a:latin typeface="Arial"/>
              <a:ea typeface="Arial"/>
              <a:cs typeface="Arial"/>
              <a:sym typeface="Arial"/>
            </a:endParaRPr>
          </a:p>
        </p:txBody>
      </p:sp>
      <p:grpSp>
        <p:nvGrpSpPr>
          <p:cNvPr id="626" name="Google Shape;626;p36"/>
          <p:cNvGrpSpPr/>
          <p:nvPr/>
        </p:nvGrpSpPr>
        <p:grpSpPr>
          <a:xfrm>
            <a:off x="703263" y="2449939"/>
            <a:ext cx="3455986" cy="276999"/>
            <a:chOff x="3716526" y="2460828"/>
            <a:chExt cx="3455986" cy="276999"/>
          </a:xfrm>
        </p:grpSpPr>
        <p:sp>
          <p:nvSpPr>
            <p:cNvPr id="627" name="Google Shape;627;p36"/>
            <p:cNvSpPr txBox="1"/>
            <p:nvPr/>
          </p:nvSpPr>
          <p:spPr>
            <a:xfrm>
              <a:off x="3800649" y="2460828"/>
              <a:ext cx="337186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cpu_usage.py</a:t>
              </a:r>
              <a:endParaRPr/>
            </a:p>
          </p:txBody>
        </p:sp>
        <p:sp>
          <p:nvSpPr>
            <p:cNvPr id="628" name="Google Shape;628;p36"/>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629" name="Google Shape;629;p36"/>
          <p:cNvPicPr preferRelativeResize="0"/>
          <p:nvPr/>
        </p:nvPicPr>
        <p:blipFill rotWithShape="1">
          <a:blip r:embed="rId3">
            <a:alphaModFix/>
          </a:blip>
          <a:srcRect b="0" l="0" r="0" t="0"/>
          <a:stretch/>
        </p:blipFill>
        <p:spPr>
          <a:xfrm>
            <a:off x="694325" y="2797498"/>
            <a:ext cx="4236451" cy="950837"/>
          </a:xfrm>
          <a:prstGeom prst="rect">
            <a:avLst/>
          </a:prstGeom>
          <a:noFill/>
          <a:ln>
            <a:noFill/>
          </a:ln>
        </p:spPr>
      </p:pic>
      <p:sp>
        <p:nvSpPr>
          <p:cNvPr id="630" name="Google Shape;630;p36"/>
          <p:cNvSpPr/>
          <p:nvPr/>
        </p:nvSpPr>
        <p:spPr>
          <a:xfrm>
            <a:off x="703262" y="3847494"/>
            <a:ext cx="8751721"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việc sử dụng CPU có được giám sát trong khi thực hiện các tác vụ khác nhau như truy cập Internet trên Raspberry Pi để quan sát xem việc sử dụng CPU có thay đổi tốt hay không.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Kiểm tra xem ánh sáng LED có thay đổi theo mức sử dụng CPU được chỉ định cũng được thực hiện đúng cách không.</a:t>
            </a:r>
            <a:endParaRPr sz="1300">
              <a:solidFill>
                <a:srgbClr val="262626"/>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637" name="Google Shape;637;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638" name="Google Shape;638;p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Kết quả của dự án giám sát CPU</a:t>
            </a:r>
            <a:endParaRPr/>
          </a:p>
        </p:txBody>
      </p:sp>
      <p:sp>
        <p:nvSpPr>
          <p:cNvPr id="639" name="Google Shape;639;p37"/>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File Log</a:t>
            </a:r>
            <a:endParaRPr/>
          </a:p>
        </p:txBody>
      </p:sp>
      <p:sp>
        <p:nvSpPr>
          <p:cNvPr id="640" name="Google Shape;640;p37"/>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xem tệp log có được tạo thành công không.</a:t>
            </a:r>
            <a:endParaRPr sz="1300">
              <a:solidFill>
                <a:srgbClr val="262626"/>
              </a:solidFill>
              <a:latin typeface="Arial"/>
              <a:ea typeface="Arial"/>
              <a:cs typeface="Arial"/>
              <a:sym typeface="Arial"/>
            </a:endParaRPr>
          </a:p>
        </p:txBody>
      </p:sp>
      <p:grpSp>
        <p:nvGrpSpPr>
          <p:cNvPr id="641" name="Google Shape;641;p37"/>
          <p:cNvGrpSpPr/>
          <p:nvPr/>
        </p:nvGrpSpPr>
        <p:grpSpPr>
          <a:xfrm>
            <a:off x="703263" y="2449939"/>
            <a:ext cx="3455986" cy="276999"/>
            <a:chOff x="3716526" y="2460828"/>
            <a:chExt cx="3455986" cy="276999"/>
          </a:xfrm>
        </p:grpSpPr>
        <p:sp>
          <p:nvSpPr>
            <p:cNvPr id="642" name="Google Shape;642;p37"/>
            <p:cNvSpPr txBox="1"/>
            <p:nvPr/>
          </p:nvSpPr>
          <p:spPr>
            <a:xfrm>
              <a:off x="3800649" y="2460828"/>
              <a:ext cx="337186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p:txBody>
        </p:sp>
        <p:sp>
          <p:nvSpPr>
            <p:cNvPr id="643" name="Google Shape;643;p37"/>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644" name="Google Shape;644;p37"/>
          <p:cNvSpPr/>
          <p:nvPr/>
        </p:nvSpPr>
        <p:spPr>
          <a:xfrm>
            <a:off x="703263" y="3243709"/>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nội dung của tệp log.</a:t>
            </a:r>
            <a:endParaRPr sz="1300">
              <a:solidFill>
                <a:srgbClr val="262626"/>
              </a:solidFill>
              <a:latin typeface="Arial"/>
              <a:ea typeface="Arial"/>
              <a:cs typeface="Arial"/>
              <a:sym typeface="Arial"/>
            </a:endParaRPr>
          </a:p>
        </p:txBody>
      </p:sp>
      <p:pic>
        <p:nvPicPr>
          <p:cNvPr id="645" name="Google Shape;645;p37"/>
          <p:cNvPicPr preferRelativeResize="0"/>
          <p:nvPr/>
        </p:nvPicPr>
        <p:blipFill rotWithShape="1">
          <a:blip r:embed="rId3">
            <a:alphaModFix/>
          </a:blip>
          <a:srcRect b="0" l="0" r="0" t="0"/>
          <a:stretch/>
        </p:blipFill>
        <p:spPr>
          <a:xfrm>
            <a:off x="703263" y="2789526"/>
            <a:ext cx="3455986" cy="391595"/>
          </a:xfrm>
          <a:prstGeom prst="rect">
            <a:avLst/>
          </a:prstGeom>
          <a:noFill/>
          <a:ln>
            <a:noFill/>
          </a:ln>
        </p:spPr>
      </p:pic>
      <p:pic>
        <p:nvPicPr>
          <p:cNvPr id="646" name="Google Shape;646;p37"/>
          <p:cNvPicPr preferRelativeResize="0"/>
          <p:nvPr/>
        </p:nvPicPr>
        <p:blipFill rotWithShape="1">
          <a:blip r:embed="rId4">
            <a:alphaModFix/>
          </a:blip>
          <a:srcRect b="0" l="0" r="0" t="0"/>
          <a:stretch/>
        </p:blipFill>
        <p:spPr>
          <a:xfrm>
            <a:off x="703263" y="3881223"/>
            <a:ext cx="4257358" cy="1770105"/>
          </a:xfrm>
          <a:prstGeom prst="rect">
            <a:avLst/>
          </a:prstGeom>
          <a:noFill/>
          <a:ln>
            <a:noFill/>
          </a:ln>
        </p:spPr>
      </p:pic>
      <p:pic>
        <p:nvPicPr>
          <p:cNvPr id="647" name="Google Shape;647;p37"/>
          <p:cNvPicPr preferRelativeResize="0"/>
          <p:nvPr/>
        </p:nvPicPr>
        <p:blipFill rotWithShape="1">
          <a:blip r:embed="rId5">
            <a:alphaModFix/>
          </a:blip>
          <a:srcRect b="0" l="0" r="0" t="0"/>
          <a:stretch/>
        </p:blipFill>
        <p:spPr>
          <a:xfrm>
            <a:off x="703263" y="3589136"/>
            <a:ext cx="5416880" cy="21267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8"/>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Kiểm soát dải giá trị đo của cảm biến</a:t>
            </a:r>
            <a:endParaRPr b="1" sz="3600">
              <a:solidFill>
                <a:schemeClr val="dk1"/>
              </a:solidFill>
              <a:latin typeface="Arial"/>
              <a:ea typeface="Arial"/>
              <a:cs typeface="Arial"/>
              <a:sym typeface="Arial"/>
            </a:endParaRPr>
          </a:p>
        </p:txBody>
      </p:sp>
      <p:sp>
        <p:nvSpPr>
          <p:cNvPr id="654" name="Google Shape;654;p38"/>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a:t>
            </a:r>
            <a:endParaRPr/>
          </a:p>
        </p:txBody>
      </p:sp>
      <p:sp>
        <p:nvSpPr>
          <p:cNvPr id="655" name="Google Shape;655;p38"/>
          <p:cNvSpPr/>
          <p:nvPr/>
        </p:nvSpPr>
        <p:spPr>
          <a:xfrm>
            <a:off x="990000" y="4437133"/>
            <a:ext cx="7365988"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2.1. Sử dụng chiết áp</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Sử dụng cảm biến siêu âm</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Dự án Toy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662" name="Google Shape;662;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663" name="Google Shape;663;p3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Chiết áp </a:t>
            </a:r>
            <a:endParaRPr/>
          </a:p>
        </p:txBody>
      </p:sp>
      <p:sp>
        <p:nvSpPr>
          <p:cNvPr id="664" name="Google Shape;664;p39"/>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Chiết áp (Điện trở ba cực)</a:t>
            </a:r>
            <a:endParaRPr/>
          </a:p>
        </p:txBody>
      </p:sp>
      <p:sp>
        <p:nvSpPr>
          <p:cNvPr id="665" name="Google Shape;665;p39"/>
          <p:cNvSpPr/>
          <p:nvPr/>
        </p:nvSpPr>
        <p:spPr>
          <a:xfrm>
            <a:off x="3108960" y="2182493"/>
            <a:ext cx="6357769" cy="255628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Chiết áp là một điện trở ba cực có tiếp điểm trượt hoặc quay tạo thành một bộ chia điện áp có thể điều chỉnh.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chỉ có hai thiết bị đầu cuối được sử dụng, một đầu và cần gạt nước, nó hoạt động như một điện trở thay đổi hoặc bộ biến trở.</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Dụng cụ đo được gọi là chiết áp về cơ bản là một bộ chia điện áp được sử dụng để đo điện thế (điện áp). Các thành phần được đặt tên bởi vì chúng là các triển khai của cùng một nguyên tắc.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Chiết áp thường được sử dụng để điều khiển các thiết bị điện, chẳng hạn như điều khiển âm lượng trên thiết bị âm thanh.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Chiết áp được vận hành bởi một cơ chế có thể được sử dụng làm đầu dò vị trí.</a:t>
            </a:r>
            <a:endParaRPr/>
          </a:p>
        </p:txBody>
      </p:sp>
      <p:grpSp>
        <p:nvGrpSpPr>
          <p:cNvPr id="666" name="Google Shape;666;p39"/>
          <p:cNvGrpSpPr/>
          <p:nvPr/>
        </p:nvGrpSpPr>
        <p:grpSpPr>
          <a:xfrm>
            <a:off x="558799" y="2249171"/>
            <a:ext cx="2413001" cy="2403365"/>
            <a:chOff x="558799" y="2226311"/>
            <a:chExt cx="2700449" cy="2689665"/>
          </a:xfrm>
        </p:grpSpPr>
        <p:sp>
          <p:nvSpPr>
            <p:cNvPr id="667" name="Google Shape;667;p39"/>
            <p:cNvSpPr/>
            <p:nvPr/>
          </p:nvSpPr>
          <p:spPr>
            <a:xfrm>
              <a:off x="558799" y="2226311"/>
              <a:ext cx="2700449" cy="268966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668" name="Google Shape;668;p39"/>
            <p:cNvPicPr preferRelativeResize="0"/>
            <p:nvPr/>
          </p:nvPicPr>
          <p:blipFill rotWithShape="1">
            <a:blip r:embed="rId3">
              <a:alphaModFix/>
            </a:blip>
            <a:srcRect b="0" l="0" r="0" t="0"/>
            <a:stretch/>
          </p:blipFill>
          <p:spPr>
            <a:xfrm>
              <a:off x="821311" y="2344845"/>
              <a:ext cx="2175423" cy="244117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Thứ tự đánh số các chân xuất – nhập tín hiệu (GPIO)</a:t>
            </a:r>
            <a:endParaRPr/>
          </a:p>
        </p:txBody>
      </p:sp>
      <p:sp>
        <p:nvSpPr>
          <p:cNvPr id="177" name="Google Shape;177;p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Mở đầu</a:t>
            </a:r>
            <a:endParaRPr b="1" sz="1800">
              <a:solidFill>
                <a:schemeClr val="lt1"/>
              </a:solidFill>
              <a:latin typeface="Arial"/>
              <a:ea typeface="Arial"/>
              <a:cs typeface="Arial"/>
              <a:sym typeface="Arial"/>
            </a:endParaRPr>
          </a:p>
        </p:txBody>
      </p:sp>
      <p:sp>
        <p:nvSpPr>
          <p:cNvPr id="178" name="Google Shape;178;p4"/>
          <p:cNvSpPr/>
          <p:nvPr/>
        </p:nvSpPr>
        <p:spPr>
          <a:xfrm>
            <a:off x="580388" y="185264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Nắm được thứ tự đánh số các chân GPIO trước khi bắt đầu với Dự án Toy</a:t>
            </a:r>
            <a:endParaRPr/>
          </a:p>
        </p:txBody>
      </p:sp>
      <p:sp>
        <p:nvSpPr>
          <p:cNvPr id="179" name="Google Shape;179;p4"/>
          <p:cNvSpPr/>
          <p:nvPr/>
        </p:nvSpPr>
        <p:spPr>
          <a:xfrm>
            <a:off x="712182" y="2130111"/>
            <a:ext cx="8487381"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chương học này, chúng ta sẽ thông qua Dự án Toy để thực hành sử dụng Python nhằm lập trình cho mạch Raspberry Pi.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Khởi tạo và quản lý thư mục có tên là Toy_project đặt tại đường dẫn /home/pi trên bộ nhớ Raspberry Pi để thực hiện và thao tác với dự án.</a:t>
            </a:r>
            <a:endParaRPr sz="1300">
              <a:solidFill>
                <a:srgbClr val="262626"/>
              </a:solidFill>
              <a:latin typeface="Arial"/>
              <a:ea typeface="Arial"/>
              <a:cs typeface="Arial"/>
              <a:sym typeface="Arial"/>
            </a:endParaRPr>
          </a:p>
        </p:txBody>
      </p:sp>
      <p:grpSp>
        <p:nvGrpSpPr>
          <p:cNvPr id="180" name="Google Shape;180;p4"/>
          <p:cNvGrpSpPr/>
          <p:nvPr/>
        </p:nvGrpSpPr>
        <p:grpSpPr>
          <a:xfrm>
            <a:off x="605915" y="3270476"/>
            <a:ext cx="8693152" cy="2956560"/>
            <a:chOff x="605915" y="3106353"/>
            <a:chExt cx="8693152" cy="2956560"/>
          </a:xfrm>
        </p:grpSpPr>
        <p:pic>
          <p:nvPicPr>
            <p:cNvPr id="181" name="Google Shape;181;p4"/>
            <p:cNvPicPr preferRelativeResize="0"/>
            <p:nvPr/>
          </p:nvPicPr>
          <p:blipFill rotWithShape="1">
            <a:blip r:embed="rId3">
              <a:alphaModFix/>
            </a:blip>
            <a:srcRect b="0" l="0" r="2393" t="0"/>
            <a:stretch/>
          </p:blipFill>
          <p:spPr>
            <a:xfrm>
              <a:off x="712182" y="3168375"/>
              <a:ext cx="8325138" cy="2839594"/>
            </a:xfrm>
            <a:prstGeom prst="rect">
              <a:avLst/>
            </a:prstGeom>
            <a:noFill/>
            <a:ln>
              <a:noFill/>
            </a:ln>
          </p:spPr>
        </p:pic>
        <p:sp>
          <p:nvSpPr>
            <p:cNvPr id="182" name="Google Shape;182;p4"/>
            <p:cNvSpPr/>
            <p:nvPr/>
          </p:nvSpPr>
          <p:spPr>
            <a:xfrm>
              <a:off x="691885" y="5805306"/>
              <a:ext cx="2240280" cy="172796"/>
            </a:xfrm>
            <a:prstGeom prst="roundRect">
              <a:avLst>
                <a:gd fmla="val 50000"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Source: www.raspberrypi-spy.co.uk</a:t>
              </a:r>
              <a:endParaRPr sz="1000">
                <a:solidFill>
                  <a:schemeClr val="lt1"/>
                </a:solidFill>
                <a:latin typeface="Arial"/>
                <a:ea typeface="Arial"/>
                <a:cs typeface="Arial"/>
                <a:sym typeface="Arial"/>
              </a:endParaRPr>
            </a:p>
          </p:txBody>
        </p:sp>
        <p:sp>
          <p:nvSpPr>
            <p:cNvPr id="183" name="Google Shape;183;p4"/>
            <p:cNvSpPr/>
            <p:nvPr/>
          </p:nvSpPr>
          <p:spPr>
            <a:xfrm>
              <a:off x="605915" y="3106353"/>
              <a:ext cx="8693152" cy="295656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675" name="Google Shape;675;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676" name="Google Shape;676;p4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MCP3008</a:t>
            </a:r>
            <a:endParaRPr/>
          </a:p>
        </p:txBody>
      </p:sp>
      <p:sp>
        <p:nvSpPr>
          <p:cNvPr id="677" name="Google Shape;677;p40"/>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CP3008 (ADC, Bộ chuyển đổi tương tự - số)</a:t>
            </a:r>
            <a:endParaRPr sz="1400">
              <a:solidFill>
                <a:schemeClr val="dk1"/>
              </a:solidFill>
              <a:latin typeface="Arial"/>
              <a:ea typeface="Arial"/>
              <a:cs typeface="Arial"/>
              <a:sym typeface="Arial"/>
            </a:endParaRPr>
          </a:p>
        </p:txBody>
      </p:sp>
      <p:sp>
        <p:nvSpPr>
          <p:cNvPr id="678" name="Google Shape;678;p40"/>
          <p:cNvSpPr/>
          <p:nvPr/>
        </p:nvSpPr>
        <p:spPr>
          <a:xfrm>
            <a:off x="3108960" y="2144393"/>
            <a:ext cx="6346024" cy="285380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chemeClr val="dk1"/>
                </a:solidFill>
                <a:latin typeface="Arial"/>
                <a:ea typeface="Arial"/>
                <a:cs typeface="Arial"/>
                <a:sym typeface="Arial"/>
              </a:rPr>
              <a:t>Bộ chuyển đổi tương tự sang kỹ thuật số (ADC) 10-bit MCP3008 kết hợp hiệu suất cao và tiêu thụ điện năng thấp trong một gói nhỏ. Đó là lý tưởng cho các ứng dụng điều khiển nhúng.</a:t>
            </a:r>
            <a:br>
              <a:rPr b="1" lang="en-US" sz="1300">
                <a:solidFill>
                  <a:schemeClr val="dk1"/>
                </a:solidFill>
                <a:latin typeface="Arial"/>
                <a:ea typeface="Arial"/>
                <a:cs typeface="Arial"/>
                <a:sym typeface="Arial"/>
              </a:rPr>
            </a:br>
            <a:r>
              <a:rPr b="1" lang="en-US" sz="1300">
                <a:solidFill>
                  <a:schemeClr val="dk1"/>
                </a:solidFill>
                <a:latin typeface="Arial"/>
                <a:ea typeface="Arial"/>
                <a:cs typeface="Arial"/>
                <a:sym typeface="Arial"/>
              </a:rPr>
              <a:t>MCP3008 có kiến trúc thanh ghi xấp xỉ (SAR) liên tiếp và giao diện nối tiếp SPI tiêu chuẩn công nghiệp. Nó cho phép khả năng ADC 10-bit được thêm vào bất kỳ vi điều khiển PIC® nào. </a:t>
            </a:r>
            <a:br>
              <a:rPr b="1" lang="en-US" sz="1300">
                <a:solidFill>
                  <a:schemeClr val="dk1"/>
                </a:solidFill>
                <a:latin typeface="Arial"/>
                <a:ea typeface="Arial"/>
                <a:cs typeface="Arial"/>
                <a:sym typeface="Arial"/>
              </a:rPr>
            </a:br>
            <a:r>
              <a:rPr b="1" lang="en-US" sz="1300">
                <a:solidFill>
                  <a:schemeClr val="dk1"/>
                </a:solidFill>
                <a:latin typeface="Arial"/>
                <a:ea typeface="Arial"/>
                <a:cs typeface="Arial"/>
                <a:sym typeface="Arial"/>
              </a:rPr>
              <a:t>MCP3008 có 200k mẫu / giây, 8 kênh đầu vào, tiêu thụ điện năng thấp (chế độ chờ điển hình 5nA, hoạt động điển hình 425μA) và có sẵn trong các gói PDIP và SOIC 16 chân. </a:t>
            </a:r>
            <a:br>
              <a:rPr b="1" lang="en-US" sz="1300">
                <a:solidFill>
                  <a:schemeClr val="dk1"/>
                </a:solidFill>
                <a:latin typeface="Arial"/>
                <a:ea typeface="Arial"/>
                <a:cs typeface="Arial"/>
                <a:sym typeface="Arial"/>
              </a:rPr>
            </a:br>
            <a:r>
              <a:rPr b="1" lang="en-US" sz="1300">
                <a:solidFill>
                  <a:schemeClr val="dk1"/>
                </a:solidFill>
                <a:latin typeface="Arial"/>
                <a:ea typeface="Arial"/>
                <a:cs typeface="Arial"/>
                <a:sym typeface="Arial"/>
              </a:rPr>
              <a:t>Các ứng dụng cho MCP3008 bao gồm thu thập dữ liệu, thiết bị đo đạc và đo lường, bộ ghi dữ liệu đa kênh, PC công nghiệp, điều khiển động cơ, robot, tự động hóa công nghiệp, cảm biến thông minh, thiết bị cầm tay và thiết bị y tế gia đình</a:t>
            </a:r>
            <a:r>
              <a:rPr lang="en-US" sz="1300">
                <a:solidFill>
                  <a:srgbClr val="262626"/>
                </a:solidFill>
                <a:latin typeface="Arial"/>
                <a:ea typeface="Arial"/>
                <a:cs typeface="Arial"/>
                <a:sym typeface="Arial"/>
              </a:rPr>
              <a:t>.</a:t>
            </a:r>
            <a:endParaRPr/>
          </a:p>
        </p:txBody>
      </p:sp>
      <p:grpSp>
        <p:nvGrpSpPr>
          <p:cNvPr id="679" name="Google Shape;679;p40"/>
          <p:cNvGrpSpPr/>
          <p:nvPr/>
        </p:nvGrpSpPr>
        <p:grpSpPr>
          <a:xfrm>
            <a:off x="558799" y="2253405"/>
            <a:ext cx="2420621" cy="2574411"/>
            <a:chOff x="558799" y="2165351"/>
            <a:chExt cx="2700449" cy="2872017"/>
          </a:xfrm>
        </p:grpSpPr>
        <p:sp>
          <p:nvSpPr>
            <p:cNvPr id="680" name="Google Shape;680;p40"/>
            <p:cNvSpPr/>
            <p:nvPr/>
          </p:nvSpPr>
          <p:spPr>
            <a:xfrm>
              <a:off x="558799" y="2165351"/>
              <a:ext cx="2700449" cy="287201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856 | Adafruit MCP3008 8-Channel 10-Bit ADC with SPI Interface | Distrelec  Export Shop" id="681" name="Google Shape;681;p40"/>
            <p:cNvPicPr preferRelativeResize="0"/>
            <p:nvPr/>
          </p:nvPicPr>
          <p:blipFill rotWithShape="1">
            <a:blip r:embed="rId3">
              <a:alphaModFix/>
            </a:blip>
            <a:srcRect b="7556" l="23699" r="22989" t="11551"/>
            <a:stretch/>
          </p:blipFill>
          <p:spPr>
            <a:xfrm>
              <a:off x="661887" y="2724293"/>
              <a:ext cx="2494272" cy="2114988"/>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688" name="Google Shape;688;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689" name="Google Shape;689;p4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Mạch đọc giá trị của Chiết áp</a:t>
            </a:r>
            <a:endParaRPr b="1" sz="2400">
              <a:solidFill>
                <a:srgbClr val="0C0C0C"/>
              </a:solidFill>
              <a:latin typeface="Arial"/>
              <a:ea typeface="Arial"/>
              <a:cs typeface="Arial"/>
              <a:sym typeface="Arial"/>
            </a:endParaRPr>
          </a:p>
        </p:txBody>
      </p:sp>
      <p:sp>
        <p:nvSpPr>
          <p:cNvPr id="690" name="Google Shape;690;p41"/>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Chân trên MCP3008</a:t>
            </a:r>
            <a:endParaRPr/>
          </a:p>
        </p:txBody>
      </p:sp>
      <p:sp>
        <p:nvSpPr>
          <p:cNvPr id="691" name="Google Shape;691;p41"/>
          <p:cNvSpPr/>
          <p:nvPr/>
        </p:nvSpPr>
        <p:spPr>
          <a:xfrm>
            <a:off x="3422135" y="2098673"/>
            <a:ext cx="5777428" cy="185866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SCLK </a:t>
            </a:r>
            <a:r>
              <a:rPr lang="en-US" sz="1300">
                <a:solidFill>
                  <a:srgbClr val="262626"/>
                </a:solidFill>
                <a:latin typeface="Arial"/>
                <a:ea typeface="Arial"/>
                <a:cs typeface="Arial"/>
                <a:sym typeface="Arial"/>
              </a:rPr>
              <a:t>: Serial CLock</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CE </a:t>
            </a:r>
            <a:r>
              <a:rPr lang="en-US" sz="1300">
                <a:solidFill>
                  <a:srgbClr val="262626"/>
                </a:solidFill>
                <a:latin typeface="Arial"/>
                <a:ea typeface="Arial"/>
                <a:cs typeface="Arial"/>
                <a:sym typeface="Arial"/>
              </a:rPr>
              <a:t>: Chip Enable (CS - Chip Selection)</a:t>
            </a:r>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MOSI </a:t>
            </a:r>
            <a:r>
              <a:rPr lang="en-US" sz="1300">
                <a:solidFill>
                  <a:srgbClr val="262626"/>
                </a:solidFill>
                <a:latin typeface="Arial"/>
                <a:ea typeface="Arial"/>
                <a:cs typeface="Arial"/>
                <a:sym typeface="Arial"/>
              </a:rPr>
              <a:t>: Master Out Slave In</a:t>
            </a:r>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MISO </a:t>
            </a:r>
            <a:r>
              <a:rPr lang="en-US" sz="1300">
                <a:solidFill>
                  <a:srgbClr val="262626"/>
                </a:solidFill>
                <a:latin typeface="Arial"/>
                <a:ea typeface="Arial"/>
                <a:cs typeface="Arial"/>
                <a:sym typeface="Arial"/>
              </a:rPr>
              <a:t>: Master In Slave Out</a:t>
            </a:r>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MOMI </a:t>
            </a:r>
            <a:r>
              <a:rPr lang="en-US" sz="1300">
                <a:solidFill>
                  <a:srgbClr val="262626"/>
                </a:solidFill>
                <a:latin typeface="Arial"/>
                <a:ea typeface="Arial"/>
                <a:cs typeface="Arial"/>
                <a:sym typeface="Arial"/>
              </a:rPr>
              <a:t>: Master Out Master In</a:t>
            </a:r>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CH0 – CH7 </a:t>
            </a:r>
            <a:r>
              <a:rPr lang="en-US" sz="1300">
                <a:solidFill>
                  <a:srgbClr val="262626"/>
                </a:solidFill>
                <a:latin typeface="Arial"/>
                <a:ea typeface="Arial"/>
                <a:cs typeface="Arial"/>
                <a:sym typeface="Arial"/>
              </a:rPr>
              <a:t>: Kênh nhận giá trị tương tự từ các nguồn khác nhau</a:t>
            </a:r>
            <a:endParaRPr sz="1300">
              <a:solidFill>
                <a:srgbClr val="262626"/>
              </a:solidFill>
              <a:latin typeface="Arial"/>
              <a:ea typeface="Arial"/>
              <a:cs typeface="Arial"/>
              <a:sym typeface="Arial"/>
            </a:endParaRPr>
          </a:p>
        </p:txBody>
      </p:sp>
      <p:sp>
        <p:nvSpPr>
          <p:cNvPr id="692" name="Google Shape;692;p41"/>
          <p:cNvSpPr/>
          <p:nvPr/>
        </p:nvSpPr>
        <p:spPr>
          <a:xfrm>
            <a:off x="558799" y="2165351"/>
            <a:ext cx="2700449" cy="222568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693" name="Google Shape;693;p41"/>
          <p:cNvGrpSpPr/>
          <p:nvPr/>
        </p:nvGrpSpPr>
        <p:grpSpPr>
          <a:xfrm>
            <a:off x="644586" y="2283885"/>
            <a:ext cx="2528874" cy="1982090"/>
            <a:chOff x="644586" y="2360085"/>
            <a:chExt cx="2528874" cy="1982090"/>
          </a:xfrm>
        </p:grpSpPr>
        <p:pic>
          <p:nvPicPr>
            <p:cNvPr id="694" name="Google Shape;694;p41"/>
            <p:cNvPicPr preferRelativeResize="0"/>
            <p:nvPr/>
          </p:nvPicPr>
          <p:blipFill rotWithShape="1">
            <a:blip r:embed="rId3">
              <a:alphaModFix/>
            </a:blip>
            <a:srcRect b="0" l="0" r="0" t="0"/>
            <a:stretch/>
          </p:blipFill>
          <p:spPr>
            <a:xfrm>
              <a:off x="644586" y="2360085"/>
              <a:ext cx="2528874" cy="1982090"/>
            </a:xfrm>
            <a:prstGeom prst="rect">
              <a:avLst/>
            </a:prstGeom>
            <a:noFill/>
            <a:ln>
              <a:noFill/>
            </a:ln>
          </p:spPr>
        </p:pic>
        <p:sp>
          <p:nvSpPr>
            <p:cNvPr id="695" name="Google Shape;695;p41"/>
            <p:cNvSpPr txBox="1"/>
            <p:nvPr/>
          </p:nvSpPr>
          <p:spPr>
            <a:xfrm>
              <a:off x="703263" y="2474012"/>
              <a:ext cx="412292" cy="1779974"/>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CH0</a:t>
              </a:r>
              <a:endParaRPr sz="1300">
                <a:solidFill>
                  <a:srgbClr val="262626"/>
                </a:solidFill>
                <a:latin typeface="Arial"/>
                <a:ea typeface="Arial"/>
                <a:cs typeface="Arial"/>
                <a:sym typeface="Arial"/>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CH1</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CH2</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CH3</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CH4</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CH5</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CH6</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CH7</a:t>
              </a:r>
              <a:endParaRPr/>
            </a:p>
          </p:txBody>
        </p:sp>
        <p:sp>
          <p:nvSpPr>
            <p:cNvPr id="696" name="Google Shape;696;p41"/>
            <p:cNvSpPr txBox="1"/>
            <p:nvPr/>
          </p:nvSpPr>
          <p:spPr>
            <a:xfrm>
              <a:off x="1330862" y="2474012"/>
              <a:ext cx="210208" cy="177997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2</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3</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4</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5</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6</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7</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8</a:t>
              </a:r>
              <a:endParaRPr/>
            </a:p>
          </p:txBody>
        </p:sp>
        <p:sp>
          <p:nvSpPr>
            <p:cNvPr id="697" name="Google Shape;697;p41"/>
            <p:cNvSpPr txBox="1"/>
            <p:nvPr/>
          </p:nvSpPr>
          <p:spPr>
            <a:xfrm>
              <a:off x="1936182" y="2474012"/>
              <a:ext cx="210208" cy="1779974"/>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16</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15</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14</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13</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12</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11</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10</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9</a:t>
              </a:r>
              <a:endParaRPr/>
            </a:p>
          </p:txBody>
        </p:sp>
        <p:sp>
          <p:nvSpPr>
            <p:cNvPr id="698" name="Google Shape;698;p41"/>
            <p:cNvSpPr txBox="1"/>
            <p:nvPr/>
          </p:nvSpPr>
          <p:spPr>
            <a:xfrm rot="5400000">
              <a:off x="1134269" y="3243408"/>
              <a:ext cx="1200620"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MCP3008</a:t>
              </a:r>
              <a:endParaRPr/>
            </a:p>
          </p:txBody>
        </p:sp>
        <p:sp>
          <p:nvSpPr>
            <p:cNvPr id="699" name="Google Shape;699;p41"/>
            <p:cNvSpPr txBox="1"/>
            <p:nvPr/>
          </p:nvSpPr>
          <p:spPr>
            <a:xfrm>
              <a:off x="2350290" y="2443532"/>
              <a:ext cx="807930" cy="1869743"/>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V</a:t>
              </a:r>
              <a:r>
                <a:rPr baseline="-25000" lang="en-US" sz="1300">
                  <a:solidFill>
                    <a:srgbClr val="262626"/>
                  </a:solidFill>
                  <a:latin typeface="Arial"/>
                  <a:ea typeface="Arial"/>
                  <a:cs typeface="Arial"/>
                  <a:sym typeface="Arial"/>
                </a:rPr>
                <a:t>DD</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V</a:t>
              </a:r>
              <a:r>
                <a:rPr baseline="-25000" lang="en-US" sz="1300">
                  <a:solidFill>
                    <a:srgbClr val="262626"/>
                  </a:solidFill>
                  <a:latin typeface="Arial"/>
                  <a:ea typeface="Arial"/>
                  <a:cs typeface="Arial"/>
                  <a:sym typeface="Arial"/>
                </a:rPr>
                <a:t>REF</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AGND</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CLK</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D</a:t>
              </a:r>
              <a:r>
                <a:rPr baseline="-25000" lang="en-US" sz="1300">
                  <a:solidFill>
                    <a:srgbClr val="262626"/>
                  </a:solidFill>
                  <a:latin typeface="Arial"/>
                  <a:ea typeface="Arial"/>
                  <a:cs typeface="Arial"/>
                  <a:sym typeface="Arial"/>
                </a:rPr>
                <a:t>OUT</a:t>
              </a:r>
              <a:endParaRPr/>
            </a:p>
            <a:p>
              <a:pPr indent="0" lvl="0" marL="0" marR="0" rtl="0" algn="l">
                <a:spcBef>
                  <a:spcPts val="300"/>
                </a:spcBef>
                <a:spcAft>
                  <a:spcPts val="0"/>
                </a:spcAft>
                <a:buNone/>
              </a:pPr>
              <a:r>
                <a:rPr lang="en-US" sz="1300" u="sng">
                  <a:solidFill>
                    <a:srgbClr val="262626"/>
                  </a:solidFill>
                  <a:latin typeface="Arial"/>
                  <a:ea typeface="Arial"/>
                  <a:cs typeface="Arial"/>
                  <a:sym typeface="Arial"/>
                </a:rPr>
                <a:t>D</a:t>
              </a:r>
              <a:r>
                <a:rPr baseline="-25000" lang="en-US" sz="1300" u="sng">
                  <a:solidFill>
                    <a:srgbClr val="262626"/>
                  </a:solidFill>
                  <a:latin typeface="Arial"/>
                  <a:ea typeface="Arial"/>
                  <a:cs typeface="Arial"/>
                  <a:sym typeface="Arial"/>
                </a:rPr>
                <a:t>IN</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CS/SHD</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DGND</a:t>
              </a:r>
              <a:endParaRPr/>
            </a:p>
          </p:txBody>
        </p:sp>
      </p:grpSp>
      <p:sp>
        <p:nvSpPr>
          <p:cNvPr id="700" name="Google Shape;700;p41"/>
          <p:cNvSpPr txBox="1"/>
          <p:nvPr/>
        </p:nvSpPr>
        <p:spPr>
          <a:xfrm>
            <a:off x="558800" y="4440603"/>
            <a:ext cx="2700448" cy="29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MCP3008 Datasheet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707" name="Google Shape;707;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08" name="Google Shape;708;p4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Chiết áp</a:t>
            </a:r>
            <a:endParaRPr b="1" sz="2400">
              <a:solidFill>
                <a:srgbClr val="0C0C0C"/>
              </a:solidFill>
              <a:latin typeface="Arial"/>
              <a:ea typeface="Arial"/>
              <a:cs typeface="Arial"/>
              <a:sym typeface="Arial"/>
            </a:endParaRPr>
          </a:p>
        </p:txBody>
      </p:sp>
      <p:sp>
        <p:nvSpPr>
          <p:cNvPr id="709" name="Google Shape;709;p42"/>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Nhận giá trị của chiết áp</a:t>
            </a:r>
            <a:endParaRPr sz="1400">
              <a:solidFill>
                <a:schemeClr val="dk1"/>
              </a:solidFill>
              <a:latin typeface="Arial"/>
              <a:ea typeface="Arial"/>
              <a:cs typeface="Arial"/>
              <a:sym typeface="Arial"/>
            </a:endParaRPr>
          </a:p>
        </p:txBody>
      </p:sp>
      <p:sp>
        <p:nvSpPr>
          <p:cNvPr id="710" name="Google Shape;710;p42"/>
          <p:cNvSpPr/>
          <p:nvPr/>
        </p:nvSpPr>
        <p:spPr>
          <a:xfrm>
            <a:off x="5297171" y="2207685"/>
            <a:ext cx="4157813"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giao tiếp SPI, MCP3008, có thể nhận được giá trị tương tự của chiết áp như trong đoạn chương trình bên trái.</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Với GPIO Zero, bạn có thể lập trình hiệu quả hơn và dễ đọc hơn nhiều với cùng chức năng.</a:t>
            </a:r>
            <a:endParaRPr/>
          </a:p>
        </p:txBody>
      </p:sp>
      <p:grpSp>
        <p:nvGrpSpPr>
          <p:cNvPr id="711" name="Google Shape;711;p42"/>
          <p:cNvGrpSpPr/>
          <p:nvPr/>
        </p:nvGrpSpPr>
        <p:grpSpPr>
          <a:xfrm>
            <a:off x="580389" y="2207685"/>
            <a:ext cx="4631692" cy="4017855"/>
            <a:chOff x="580389" y="2207685"/>
            <a:chExt cx="4631692" cy="4017855"/>
          </a:xfrm>
        </p:grpSpPr>
        <p:pic>
          <p:nvPicPr>
            <p:cNvPr id="712" name="Google Shape;712;p42"/>
            <p:cNvPicPr preferRelativeResize="0"/>
            <p:nvPr/>
          </p:nvPicPr>
          <p:blipFill rotWithShape="1">
            <a:blip r:embed="rId3">
              <a:alphaModFix/>
            </a:blip>
            <a:srcRect b="0" l="0" r="0" t="0"/>
            <a:stretch/>
          </p:blipFill>
          <p:spPr>
            <a:xfrm>
              <a:off x="665479" y="2279649"/>
              <a:ext cx="4473725" cy="3900171"/>
            </a:xfrm>
            <a:prstGeom prst="rect">
              <a:avLst/>
            </a:prstGeom>
            <a:noFill/>
            <a:ln>
              <a:noFill/>
            </a:ln>
          </p:spPr>
        </p:pic>
        <p:sp>
          <p:nvSpPr>
            <p:cNvPr id="713" name="Google Shape;713;p42"/>
            <p:cNvSpPr/>
            <p:nvPr/>
          </p:nvSpPr>
          <p:spPr>
            <a:xfrm>
              <a:off x="580389" y="2207685"/>
              <a:ext cx="4631692" cy="401785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720" name="Google Shape;720;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21" name="Google Shape;721;p43"/>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Đọc giá trị của chiết áp với GPIO Zero</a:t>
            </a:r>
            <a:endParaRPr/>
          </a:p>
        </p:txBody>
      </p:sp>
      <p:sp>
        <p:nvSpPr>
          <p:cNvPr id="722" name="Google Shape;722;p43"/>
          <p:cNvSpPr/>
          <p:nvPr/>
        </p:nvSpPr>
        <p:spPr>
          <a:xfrm>
            <a:off x="703263" y="1751161"/>
            <a:ext cx="8496299"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một Tập lệnh Python (pot.py) đọc giá trị tương tự của chiết áp bằng cách sử dụng GPIO Zero và MCP3008.</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Đoạn mã dưới đây có hình thức đơn giản và dễ đọc hơn nhiều so với đoạn mã được nhập bằng giao tiếp SPI.</a:t>
            </a:r>
            <a:endParaRPr/>
          </a:p>
        </p:txBody>
      </p:sp>
      <p:sp>
        <p:nvSpPr>
          <p:cNvPr id="723" name="Google Shape;723;p43"/>
          <p:cNvSpPr txBox="1"/>
          <p:nvPr/>
        </p:nvSpPr>
        <p:spPr>
          <a:xfrm>
            <a:off x="3909060" y="2491958"/>
            <a:ext cx="5558940" cy="1600438"/>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lớp MCP3008 từ thư viện gpiozero.</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 Nhập sleep từ thư viện time để tạo thời gian chờ.</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4: Gán số kênh của MCP3008 được kết nối với chiết áp làm tham số.</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7-8: pot.value là giá trị đo được của chiết áp và quá trình đo được lặp lại một lần nữa sau thời gian chờ 1 giây sau lần đo trước.</a:t>
            </a:r>
            <a:endParaRPr b="0" i="0" sz="1300" u="none" cap="none" strike="noStrike">
              <a:solidFill>
                <a:srgbClr val="262626"/>
              </a:solidFill>
              <a:latin typeface="Arial"/>
              <a:ea typeface="Arial"/>
              <a:cs typeface="Arial"/>
              <a:sym typeface="Arial"/>
            </a:endParaRPr>
          </a:p>
        </p:txBody>
      </p:sp>
      <p:grpSp>
        <p:nvGrpSpPr>
          <p:cNvPr id="724" name="Google Shape;724;p43"/>
          <p:cNvGrpSpPr/>
          <p:nvPr/>
        </p:nvGrpSpPr>
        <p:grpSpPr>
          <a:xfrm>
            <a:off x="703263" y="2453858"/>
            <a:ext cx="3327717" cy="2125762"/>
            <a:chOff x="703263" y="2453858"/>
            <a:chExt cx="3327717" cy="2125762"/>
          </a:xfrm>
        </p:grpSpPr>
        <p:pic>
          <p:nvPicPr>
            <p:cNvPr id="725" name="Google Shape;725;p43"/>
            <p:cNvPicPr preferRelativeResize="0"/>
            <p:nvPr/>
          </p:nvPicPr>
          <p:blipFill rotWithShape="1">
            <a:blip r:embed="rId3">
              <a:alphaModFix/>
            </a:blip>
            <a:srcRect b="0" l="0" r="0" t="0"/>
            <a:stretch/>
          </p:blipFill>
          <p:spPr>
            <a:xfrm>
              <a:off x="779463" y="2528887"/>
              <a:ext cx="3182937" cy="1982285"/>
            </a:xfrm>
            <a:prstGeom prst="rect">
              <a:avLst/>
            </a:prstGeom>
            <a:noFill/>
            <a:ln>
              <a:noFill/>
            </a:ln>
          </p:spPr>
        </p:pic>
        <p:sp>
          <p:nvSpPr>
            <p:cNvPr id="726" name="Google Shape;726;p43"/>
            <p:cNvSpPr/>
            <p:nvPr/>
          </p:nvSpPr>
          <p:spPr>
            <a:xfrm>
              <a:off x="703263" y="2453858"/>
              <a:ext cx="3327717" cy="212576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733" name="Google Shape;733;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34" name="Google Shape;734;p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Mạch đọc giá trị của chiết áp</a:t>
            </a:r>
            <a:endParaRPr b="1" sz="2400">
              <a:solidFill>
                <a:srgbClr val="0C0C0C"/>
              </a:solidFill>
              <a:latin typeface="Arial"/>
              <a:ea typeface="Arial"/>
              <a:cs typeface="Arial"/>
              <a:sym typeface="Arial"/>
            </a:endParaRPr>
          </a:p>
        </p:txBody>
      </p:sp>
      <p:sp>
        <p:nvSpPr>
          <p:cNvPr id="735" name="Google Shape;735;p44"/>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Đọc giá trị của chiết áp với GPIO Zero</a:t>
            </a:r>
            <a:endParaRPr/>
          </a:p>
        </p:txBody>
      </p:sp>
      <p:sp>
        <p:nvSpPr>
          <p:cNvPr id="736" name="Google Shape;736;p44"/>
          <p:cNvSpPr/>
          <p:nvPr/>
        </p:nvSpPr>
        <p:spPr>
          <a:xfrm>
            <a:off x="558799" y="2195831"/>
            <a:ext cx="3098801" cy="386969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37" name="Google Shape;737;p44"/>
          <p:cNvSpPr/>
          <p:nvPr/>
        </p:nvSpPr>
        <p:spPr>
          <a:xfrm>
            <a:off x="3843337" y="2129153"/>
            <a:ext cx="5356226" cy="417724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ví dụ về việc đọc giá trị chiết áp và xuất giá trị qua terminal bằng MCP 3008 và GPIO Zero.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VCC của chiết áp–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GND của chiết áp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OUT của chiết áp – MCP3008 ch7</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VDD &amp; VREF –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AGND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CLK - Raspberry Pi GPIO 11 (SCLK)</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DOUT - Raspberry Pi GPIO 9 (MISO)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DIN - Raspberry Pi GPIO 10 (MOSI)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CS/SHDN - Raspberry Pi GPIO 8 (CE0)</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GND – GNDs</a:t>
            </a:r>
            <a:endParaRPr b="1" i="0" sz="1300" u="none" cap="none" strike="noStrike">
              <a:solidFill>
                <a:srgbClr val="0033FF"/>
              </a:solidFill>
              <a:latin typeface="Arial"/>
              <a:ea typeface="Arial"/>
              <a:cs typeface="Arial"/>
              <a:sym typeface="Arial"/>
            </a:endParaRPr>
          </a:p>
        </p:txBody>
      </p:sp>
      <p:pic>
        <p:nvPicPr>
          <p:cNvPr id="738" name="Google Shape;738;p44"/>
          <p:cNvPicPr preferRelativeResize="0"/>
          <p:nvPr/>
        </p:nvPicPr>
        <p:blipFill rotWithShape="1">
          <a:blip r:embed="rId3">
            <a:alphaModFix/>
          </a:blip>
          <a:srcRect b="0" l="0" r="0" t="0"/>
          <a:stretch/>
        </p:blipFill>
        <p:spPr>
          <a:xfrm>
            <a:off x="836641" y="2303879"/>
            <a:ext cx="2543116" cy="36601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745" name="Google Shape;745;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46" name="Google Shape;746;p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Giá trị đầu ra khi đo chiết áp</a:t>
            </a:r>
            <a:endParaRPr b="1" sz="2400">
              <a:solidFill>
                <a:srgbClr val="0C0C0C"/>
              </a:solidFill>
              <a:latin typeface="Arial"/>
              <a:ea typeface="Arial"/>
              <a:cs typeface="Arial"/>
              <a:sym typeface="Arial"/>
            </a:endParaRPr>
          </a:p>
        </p:txBody>
      </p:sp>
      <p:sp>
        <p:nvSpPr>
          <p:cNvPr id="747" name="Google Shape;747;p45"/>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Terminal</a:t>
            </a:r>
            <a:endParaRPr/>
          </a:p>
        </p:txBody>
      </p:sp>
      <p:sp>
        <p:nvSpPr>
          <p:cNvPr id="748" name="Google Shape;748;p45"/>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tệp tập lệnh python.</a:t>
            </a:r>
            <a:endParaRPr sz="1300">
              <a:solidFill>
                <a:srgbClr val="262626"/>
              </a:solidFill>
              <a:latin typeface="Arial"/>
              <a:ea typeface="Arial"/>
              <a:cs typeface="Arial"/>
              <a:sym typeface="Arial"/>
            </a:endParaRPr>
          </a:p>
        </p:txBody>
      </p:sp>
      <p:grpSp>
        <p:nvGrpSpPr>
          <p:cNvPr id="749" name="Google Shape;749;p45"/>
          <p:cNvGrpSpPr/>
          <p:nvPr/>
        </p:nvGrpSpPr>
        <p:grpSpPr>
          <a:xfrm>
            <a:off x="703263" y="2462206"/>
            <a:ext cx="3455986" cy="276999"/>
            <a:chOff x="3716526" y="2460828"/>
            <a:chExt cx="3455986" cy="276999"/>
          </a:xfrm>
        </p:grpSpPr>
        <p:sp>
          <p:nvSpPr>
            <p:cNvPr id="750" name="Google Shape;750;p45"/>
            <p:cNvSpPr txBox="1"/>
            <p:nvPr/>
          </p:nvSpPr>
          <p:spPr>
            <a:xfrm>
              <a:off x="3800649" y="2460828"/>
              <a:ext cx="337186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pot.py</a:t>
              </a:r>
              <a:endParaRPr/>
            </a:p>
          </p:txBody>
        </p:sp>
        <p:sp>
          <p:nvSpPr>
            <p:cNvPr id="751" name="Google Shape;751;p45"/>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752" name="Google Shape;752;p45"/>
          <p:cNvGrpSpPr/>
          <p:nvPr/>
        </p:nvGrpSpPr>
        <p:grpSpPr>
          <a:xfrm>
            <a:off x="705909" y="2820136"/>
            <a:ext cx="4490931" cy="754429"/>
            <a:chOff x="3407998" y="2903938"/>
            <a:chExt cx="5143863" cy="864115"/>
          </a:xfrm>
        </p:grpSpPr>
        <p:pic>
          <p:nvPicPr>
            <p:cNvPr id="753" name="Google Shape;753;p45"/>
            <p:cNvPicPr preferRelativeResize="0"/>
            <p:nvPr/>
          </p:nvPicPr>
          <p:blipFill rotWithShape="1">
            <a:blip r:embed="rId3">
              <a:alphaModFix/>
            </a:blip>
            <a:srcRect b="0" l="0" r="0" t="0"/>
            <a:stretch/>
          </p:blipFill>
          <p:spPr>
            <a:xfrm>
              <a:off x="3407998" y="2903938"/>
              <a:ext cx="5143863" cy="864115"/>
            </a:xfrm>
            <a:prstGeom prst="rect">
              <a:avLst/>
            </a:prstGeom>
            <a:noFill/>
            <a:ln>
              <a:noFill/>
            </a:ln>
          </p:spPr>
        </p:pic>
        <p:pic>
          <p:nvPicPr>
            <p:cNvPr id="754" name="Google Shape;754;p45"/>
            <p:cNvPicPr preferRelativeResize="0"/>
            <p:nvPr/>
          </p:nvPicPr>
          <p:blipFill rotWithShape="1">
            <a:blip r:embed="rId4">
              <a:alphaModFix/>
            </a:blip>
            <a:srcRect b="0" l="0" r="0" t="0"/>
            <a:stretch/>
          </p:blipFill>
          <p:spPr>
            <a:xfrm>
              <a:off x="3408826" y="3130317"/>
              <a:ext cx="2593951" cy="637735"/>
            </a:xfrm>
            <a:prstGeom prst="rect">
              <a:avLst/>
            </a:prstGeom>
            <a:noFill/>
            <a:ln>
              <a:noFill/>
            </a:ln>
          </p:spPr>
        </p:pic>
        <p:pic>
          <p:nvPicPr>
            <p:cNvPr id="755" name="Google Shape;755;p45"/>
            <p:cNvPicPr preferRelativeResize="0"/>
            <p:nvPr/>
          </p:nvPicPr>
          <p:blipFill rotWithShape="1">
            <a:blip r:embed="rId5">
              <a:alphaModFix/>
            </a:blip>
            <a:srcRect b="0" l="0" r="0" t="0"/>
            <a:stretch/>
          </p:blipFill>
          <p:spPr>
            <a:xfrm>
              <a:off x="3426505" y="3114267"/>
              <a:ext cx="1326628" cy="239922"/>
            </a:xfrm>
            <a:prstGeom prst="rect">
              <a:avLst/>
            </a:prstGeom>
            <a:noFill/>
            <a:ln>
              <a:noFill/>
            </a:ln>
          </p:spPr>
        </p:pic>
        <p:pic>
          <p:nvPicPr>
            <p:cNvPr id="756" name="Google Shape;756;p45"/>
            <p:cNvPicPr preferRelativeResize="0"/>
            <p:nvPr/>
          </p:nvPicPr>
          <p:blipFill rotWithShape="1">
            <a:blip r:embed="rId6">
              <a:alphaModFix/>
            </a:blip>
            <a:srcRect b="0" l="0" r="0" t="0"/>
            <a:stretch/>
          </p:blipFill>
          <p:spPr>
            <a:xfrm>
              <a:off x="3411748" y="3374959"/>
              <a:ext cx="1316755" cy="214688"/>
            </a:xfrm>
            <a:prstGeom prst="rect">
              <a:avLst/>
            </a:prstGeom>
            <a:noFill/>
            <a:ln>
              <a:noFill/>
            </a:ln>
          </p:spPr>
        </p:pic>
      </p:grpSp>
      <p:sp>
        <p:nvSpPr>
          <p:cNvPr id="757" name="Google Shape;757;p45"/>
          <p:cNvSpPr/>
          <p:nvPr/>
        </p:nvSpPr>
        <p:spPr>
          <a:xfrm>
            <a:off x="703263" y="3758196"/>
            <a:ext cx="8496300"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khi điều chỉnh chiết áp, hãy kiểm tra xem giá trị có thay đổi bình thường và phép đo có được thực hiện hay không.</a:t>
            </a:r>
            <a:endParaRPr sz="1300">
              <a:solidFill>
                <a:srgbClr val="262626"/>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6"/>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Kiểm soát dải giá trị đo của cảm biến</a:t>
            </a:r>
            <a:endParaRPr b="1" sz="3600">
              <a:solidFill>
                <a:schemeClr val="dk1"/>
              </a:solidFill>
              <a:latin typeface="Arial"/>
              <a:ea typeface="Arial"/>
              <a:cs typeface="Arial"/>
              <a:sym typeface="Arial"/>
            </a:endParaRPr>
          </a:p>
        </p:txBody>
      </p:sp>
      <p:sp>
        <p:nvSpPr>
          <p:cNvPr id="764" name="Google Shape;764;p46"/>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a:t>
            </a:r>
            <a:endParaRPr/>
          </a:p>
        </p:txBody>
      </p:sp>
      <p:sp>
        <p:nvSpPr>
          <p:cNvPr id="765" name="Google Shape;765;p46"/>
          <p:cNvSpPr/>
          <p:nvPr/>
        </p:nvSpPr>
        <p:spPr>
          <a:xfrm>
            <a:off x="990000" y="4437133"/>
            <a:ext cx="7365988"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Sử dụng chiết áp</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2.2. Sử dụng cảm biến siêu âm</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Dự án Toy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Sử dụng cảm biến siêu âm</a:t>
            </a:r>
            <a:endParaRPr b="1" sz="1800">
              <a:solidFill>
                <a:schemeClr val="lt1"/>
              </a:solidFill>
              <a:latin typeface="Arial"/>
              <a:ea typeface="Arial"/>
              <a:cs typeface="Arial"/>
              <a:sym typeface="Arial"/>
            </a:endParaRPr>
          </a:p>
        </p:txBody>
      </p:sp>
      <p:sp>
        <p:nvSpPr>
          <p:cNvPr id="772" name="Google Shape;772;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73" name="Google Shape;773;p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siêu âm</a:t>
            </a:r>
            <a:endParaRPr b="1" sz="2400">
              <a:solidFill>
                <a:srgbClr val="0C0C0C"/>
              </a:solidFill>
              <a:latin typeface="Arial"/>
              <a:ea typeface="Arial"/>
              <a:cs typeface="Arial"/>
              <a:sym typeface="Arial"/>
            </a:endParaRPr>
          </a:p>
        </p:txBody>
      </p:sp>
      <p:sp>
        <p:nvSpPr>
          <p:cNvPr id="774" name="Google Shape;774;p47"/>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đo khoảng cách bằng cảm biến siêu âm </a:t>
            </a:r>
            <a:endParaRPr sz="1400">
              <a:solidFill>
                <a:schemeClr val="dk1"/>
              </a:solidFill>
              <a:latin typeface="Arial"/>
              <a:ea typeface="Arial"/>
              <a:cs typeface="Arial"/>
              <a:sym typeface="Arial"/>
            </a:endParaRPr>
          </a:p>
        </p:txBody>
      </p:sp>
      <p:sp>
        <p:nvSpPr>
          <p:cNvPr id="775" name="Google Shape;775;p47"/>
          <p:cNvSpPr/>
          <p:nvPr/>
        </p:nvSpPr>
        <p:spPr>
          <a:xfrm>
            <a:off x="558799" y="2203451"/>
            <a:ext cx="3098801" cy="396113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76" name="Google Shape;776;p47"/>
          <p:cNvSpPr/>
          <p:nvPr/>
        </p:nvSpPr>
        <p:spPr>
          <a:xfrm>
            <a:off x="3843336" y="2152013"/>
            <a:ext cx="5624663" cy="316671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Khoảng cách được tính bằng chênh lệch giữa thời gian sóng siêu âm được truyền đi và thời gian để nó chạm vào một vật thể và quay trở lại.</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Echo - Trig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giống như chiết áp, giá trị này là giá trị số (digital), vì vậy không cần phải chuyển đổi thông qua MCP3008.</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VCC –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Echo - Raspberry Pi GPIO 21</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Trig - Raspberry Pi GPIO 20</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GND – GNDs</a:t>
            </a:r>
            <a:endParaRPr b="0" i="0" sz="1300" u="none" cap="none" strike="noStrike">
              <a:solidFill>
                <a:srgbClr val="262626"/>
              </a:solidFill>
              <a:latin typeface="Arial"/>
              <a:ea typeface="Arial"/>
              <a:cs typeface="Arial"/>
              <a:sym typeface="Arial"/>
            </a:endParaRPr>
          </a:p>
        </p:txBody>
      </p:sp>
      <p:pic>
        <p:nvPicPr>
          <p:cNvPr id="777" name="Google Shape;777;p47"/>
          <p:cNvPicPr preferRelativeResize="0"/>
          <p:nvPr/>
        </p:nvPicPr>
        <p:blipFill rotWithShape="1">
          <a:blip r:embed="rId3">
            <a:alphaModFix/>
          </a:blip>
          <a:srcRect b="0" l="0" r="0" t="0"/>
          <a:stretch/>
        </p:blipFill>
        <p:spPr>
          <a:xfrm>
            <a:off x="712333" y="2308965"/>
            <a:ext cx="2822212" cy="373676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4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Sử dụng cảm biến siêu âm</a:t>
            </a:r>
            <a:endParaRPr b="1" sz="1800">
              <a:solidFill>
                <a:schemeClr val="lt1"/>
              </a:solidFill>
              <a:latin typeface="Arial"/>
              <a:ea typeface="Arial"/>
              <a:cs typeface="Arial"/>
              <a:sym typeface="Arial"/>
            </a:endParaRPr>
          </a:p>
        </p:txBody>
      </p:sp>
      <p:sp>
        <p:nvSpPr>
          <p:cNvPr id="784" name="Google Shape;784;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85" name="Google Shape;785;p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Đọc giá trị của cảm biến siêu âm</a:t>
            </a:r>
            <a:endParaRPr b="1" sz="2400">
              <a:solidFill>
                <a:srgbClr val="0C0C0C"/>
              </a:solidFill>
              <a:latin typeface="Arial"/>
              <a:ea typeface="Arial"/>
              <a:cs typeface="Arial"/>
              <a:sym typeface="Arial"/>
            </a:endParaRPr>
          </a:p>
        </p:txBody>
      </p:sp>
      <p:sp>
        <p:nvSpPr>
          <p:cNvPr id="786" name="Google Shape;786;p48"/>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Tập lệnh Python sử dụng hàm GPIO của Thư viện RPi.</a:t>
            </a:r>
            <a:endParaRPr/>
          </a:p>
        </p:txBody>
      </p:sp>
      <p:sp>
        <p:nvSpPr>
          <p:cNvPr id="787" name="Google Shape;787;p48"/>
          <p:cNvSpPr/>
          <p:nvPr/>
        </p:nvSpPr>
        <p:spPr>
          <a:xfrm>
            <a:off x="2964180" y="2174403"/>
            <a:ext cx="6560820"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thực hiện bằng cách sử dụng hàm GPIO của thư viện RPi như trình bày ở hình bên trái.</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Để giảm bớt sự dài dòng khi lập trình, có thể sử dụng thư viện GPIO Zero để cho hiệu quả và tính linh hoạt cao hơn.</a:t>
            </a:r>
            <a:endParaRPr sz="1300">
              <a:solidFill>
                <a:srgbClr val="262626"/>
              </a:solidFill>
              <a:latin typeface="Arial"/>
              <a:ea typeface="Arial"/>
              <a:cs typeface="Arial"/>
              <a:sym typeface="Arial"/>
            </a:endParaRPr>
          </a:p>
        </p:txBody>
      </p:sp>
      <p:grpSp>
        <p:nvGrpSpPr>
          <p:cNvPr id="788" name="Google Shape;788;p48"/>
          <p:cNvGrpSpPr/>
          <p:nvPr/>
        </p:nvGrpSpPr>
        <p:grpSpPr>
          <a:xfrm>
            <a:off x="580389" y="2174403"/>
            <a:ext cx="2277111" cy="4150197"/>
            <a:chOff x="580389" y="2174403"/>
            <a:chExt cx="2277111" cy="4150197"/>
          </a:xfrm>
        </p:grpSpPr>
        <p:pic>
          <p:nvPicPr>
            <p:cNvPr id="789" name="Google Shape;789;p48"/>
            <p:cNvPicPr preferRelativeResize="0"/>
            <p:nvPr/>
          </p:nvPicPr>
          <p:blipFill rotWithShape="1">
            <a:blip r:embed="rId3">
              <a:alphaModFix/>
            </a:blip>
            <a:srcRect b="0" l="0" r="0" t="0"/>
            <a:stretch/>
          </p:blipFill>
          <p:spPr>
            <a:xfrm>
              <a:off x="642621" y="2220123"/>
              <a:ext cx="2146300" cy="4035399"/>
            </a:xfrm>
            <a:prstGeom prst="rect">
              <a:avLst/>
            </a:prstGeom>
            <a:noFill/>
            <a:ln>
              <a:noFill/>
            </a:ln>
          </p:spPr>
        </p:pic>
        <p:sp>
          <p:nvSpPr>
            <p:cNvPr id="790" name="Google Shape;790;p48"/>
            <p:cNvSpPr/>
            <p:nvPr/>
          </p:nvSpPr>
          <p:spPr>
            <a:xfrm>
              <a:off x="580389" y="2174403"/>
              <a:ext cx="2277111" cy="415019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Sử dụng cảm biến siêu âm</a:t>
            </a:r>
            <a:endParaRPr b="1" sz="1800">
              <a:solidFill>
                <a:schemeClr val="lt1"/>
              </a:solidFill>
              <a:latin typeface="Arial"/>
              <a:ea typeface="Arial"/>
              <a:cs typeface="Arial"/>
              <a:sym typeface="Arial"/>
            </a:endParaRPr>
          </a:p>
        </p:txBody>
      </p:sp>
      <p:sp>
        <p:nvSpPr>
          <p:cNvPr id="797" name="Google Shape;797;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98" name="Google Shape;798;p49"/>
          <p:cNvSpPr/>
          <p:nvPr/>
        </p:nvSpPr>
        <p:spPr>
          <a:xfrm>
            <a:off x="580388" y="152987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ultrasonic.py</a:t>
            </a:r>
            <a:endParaRPr/>
          </a:p>
        </p:txBody>
      </p:sp>
      <p:sp>
        <p:nvSpPr>
          <p:cNvPr id="799" name="Google Shape;799;p49"/>
          <p:cNvSpPr/>
          <p:nvPr/>
        </p:nvSpPr>
        <p:spPr>
          <a:xfrm>
            <a:off x="703263" y="1736269"/>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thực hiện bằng chức năng GPIO của Thư viện RPi.</a:t>
            </a:r>
            <a:endParaRPr/>
          </a:p>
        </p:txBody>
      </p:sp>
      <p:sp>
        <p:nvSpPr>
          <p:cNvPr id="800" name="Google Shape;800;p49"/>
          <p:cNvSpPr txBox="1"/>
          <p:nvPr/>
        </p:nvSpPr>
        <p:spPr>
          <a:xfrm>
            <a:off x="634620" y="4032416"/>
            <a:ext cx="8833379" cy="1097736"/>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lớp DistanceSensor (HC-SR04) từ thư viện gpiozero.</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 Gán vị trí chân GPIO kết nối với chân echo và trigger của Cảm biến siêu âm làm tham số.</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6: Tính khoảng cách được đo bằng cảm biến siêu âm, thực hiện chia tỷ lệ * 100 và làm tròn thích hợp để có dạng kết quả đầu ra phù hợp hơn.</a:t>
            </a:r>
            <a:endParaRPr b="0" i="0" sz="1300" u="none" cap="none" strike="noStrike">
              <a:solidFill>
                <a:srgbClr val="262626"/>
              </a:solidFill>
              <a:latin typeface="Arial"/>
              <a:ea typeface="Arial"/>
              <a:cs typeface="Arial"/>
              <a:sym typeface="Arial"/>
            </a:endParaRPr>
          </a:p>
        </p:txBody>
      </p:sp>
      <p:grpSp>
        <p:nvGrpSpPr>
          <p:cNvPr id="801" name="Google Shape;801;p49"/>
          <p:cNvGrpSpPr/>
          <p:nvPr/>
        </p:nvGrpSpPr>
        <p:grpSpPr>
          <a:xfrm>
            <a:off x="703263" y="2148840"/>
            <a:ext cx="5278437" cy="1729740"/>
            <a:chOff x="703263" y="2148840"/>
            <a:chExt cx="5278437" cy="1729740"/>
          </a:xfrm>
        </p:grpSpPr>
        <p:pic>
          <p:nvPicPr>
            <p:cNvPr id="802" name="Google Shape;802;p49"/>
            <p:cNvPicPr preferRelativeResize="0"/>
            <p:nvPr/>
          </p:nvPicPr>
          <p:blipFill rotWithShape="1">
            <a:blip r:embed="rId3">
              <a:alphaModFix/>
            </a:blip>
            <a:srcRect b="0" l="0" r="0" t="0"/>
            <a:stretch/>
          </p:blipFill>
          <p:spPr>
            <a:xfrm>
              <a:off x="771843" y="2226476"/>
              <a:ext cx="5136596" cy="1575904"/>
            </a:xfrm>
            <a:prstGeom prst="rect">
              <a:avLst/>
            </a:prstGeom>
            <a:noFill/>
            <a:ln>
              <a:noFill/>
            </a:ln>
          </p:spPr>
        </p:pic>
        <p:sp>
          <p:nvSpPr>
            <p:cNvPr id="803" name="Google Shape;803;p49"/>
            <p:cNvSpPr/>
            <p:nvPr/>
          </p:nvSpPr>
          <p:spPr>
            <a:xfrm>
              <a:off x="703263" y="2148840"/>
              <a:ext cx="5278437" cy="172974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
          <p:cNvSpPr/>
          <p:nvPr/>
        </p:nvSpPr>
        <p:spPr>
          <a:xfrm>
            <a:off x="990000" y="3038807"/>
            <a:ext cx="8666466"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Giám sát mức độ hoạt động của CPU</a:t>
            </a:r>
            <a:endParaRPr/>
          </a:p>
        </p:txBody>
      </p:sp>
      <p:sp>
        <p:nvSpPr>
          <p:cNvPr id="190" name="Google Shape;190;p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a:t>
            </a:r>
            <a:endParaRPr/>
          </a:p>
        </p:txBody>
      </p:sp>
      <p:sp>
        <p:nvSpPr>
          <p:cNvPr id="191" name="Google Shape;191;p5"/>
          <p:cNvSpPr/>
          <p:nvPr/>
        </p:nvSpPr>
        <p:spPr>
          <a:xfrm>
            <a:off x="990000" y="4437133"/>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1.1. </a:t>
            </a:r>
            <a:r>
              <a:rPr lang="en-US" sz="1800">
                <a:solidFill>
                  <a:srgbClr val="3F3F3F"/>
                </a:solidFill>
                <a:latin typeface="Arial"/>
                <a:ea typeface="Arial"/>
                <a:cs typeface="Arial"/>
                <a:sym typeface="Arial"/>
              </a:rPr>
              <a:t>Điều khiển LED</a:t>
            </a:r>
            <a:endParaRPr b="0" i="0" sz="1800" u="none" cap="none" strike="noStrike">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Giám sát mạch Raspberry Pi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File Text trong Python</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Dự án Toy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5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Sử dụng cảm biến siêu âm</a:t>
            </a:r>
            <a:endParaRPr b="1" sz="1800">
              <a:solidFill>
                <a:schemeClr val="lt1"/>
              </a:solidFill>
              <a:latin typeface="Arial"/>
              <a:ea typeface="Arial"/>
              <a:cs typeface="Arial"/>
              <a:sym typeface="Arial"/>
            </a:endParaRPr>
          </a:p>
        </p:txBody>
      </p:sp>
      <p:sp>
        <p:nvSpPr>
          <p:cNvPr id="810" name="Google Shape;810;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11" name="Google Shape;811;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Giá trị đầu ra của cảm biến siêu âm</a:t>
            </a:r>
            <a:endParaRPr b="1" sz="2400">
              <a:solidFill>
                <a:srgbClr val="0C0C0C"/>
              </a:solidFill>
              <a:latin typeface="Arial"/>
              <a:ea typeface="Arial"/>
              <a:cs typeface="Arial"/>
              <a:sym typeface="Arial"/>
            </a:endParaRPr>
          </a:p>
        </p:txBody>
      </p:sp>
      <p:sp>
        <p:nvSpPr>
          <p:cNvPr id="812" name="Google Shape;812;p50"/>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Terminal</a:t>
            </a:r>
            <a:endParaRPr/>
          </a:p>
        </p:txBody>
      </p:sp>
      <p:sp>
        <p:nvSpPr>
          <p:cNvPr id="813" name="Google Shape;813;p50"/>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tệp tập lệnh python.</a:t>
            </a:r>
            <a:endParaRPr sz="1300">
              <a:solidFill>
                <a:srgbClr val="262626"/>
              </a:solidFill>
              <a:latin typeface="Arial"/>
              <a:ea typeface="Arial"/>
              <a:cs typeface="Arial"/>
              <a:sym typeface="Arial"/>
            </a:endParaRPr>
          </a:p>
        </p:txBody>
      </p:sp>
      <p:grpSp>
        <p:nvGrpSpPr>
          <p:cNvPr id="814" name="Google Shape;814;p50"/>
          <p:cNvGrpSpPr/>
          <p:nvPr/>
        </p:nvGrpSpPr>
        <p:grpSpPr>
          <a:xfrm>
            <a:off x="703263" y="2458992"/>
            <a:ext cx="3455987" cy="276999"/>
            <a:chOff x="3716526" y="2460828"/>
            <a:chExt cx="3455987" cy="276999"/>
          </a:xfrm>
        </p:grpSpPr>
        <p:sp>
          <p:nvSpPr>
            <p:cNvPr id="815" name="Google Shape;815;p50"/>
            <p:cNvSpPr txBox="1"/>
            <p:nvPr/>
          </p:nvSpPr>
          <p:spPr>
            <a:xfrm>
              <a:off x="3800649" y="2460828"/>
              <a:ext cx="337186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ultrasonic.py</a:t>
              </a:r>
              <a:endParaRPr/>
            </a:p>
          </p:txBody>
        </p:sp>
        <p:sp>
          <p:nvSpPr>
            <p:cNvPr id="816" name="Google Shape;816;p50"/>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817" name="Google Shape;817;p50"/>
          <p:cNvPicPr preferRelativeResize="0"/>
          <p:nvPr/>
        </p:nvPicPr>
        <p:blipFill rotWithShape="1">
          <a:blip r:embed="rId3">
            <a:alphaModFix/>
          </a:blip>
          <a:srcRect b="0" l="0" r="0" t="0"/>
          <a:stretch/>
        </p:blipFill>
        <p:spPr>
          <a:xfrm>
            <a:off x="703264" y="2819767"/>
            <a:ext cx="5148896" cy="178575"/>
          </a:xfrm>
          <a:prstGeom prst="rect">
            <a:avLst/>
          </a:prstGeom>
          <a:noFill/>
          <a:ln>
            <a:noFill/>
          </a:ln>
        </p:spPr>
      </p:pic>
      <p:sp>
        <p:nvSpPr>
          <p:cNvPr id="818" name="Google Shape;818;p50"/>
          <p:cNvSpPr/>
          <p:nvPr/>
        </p:nvSpPr>
        <p:spPr>
          <a:xfrm>
            <a:off x="703263" y="3128151"/>
            <a:ext cx="8496300"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đổi khoảng cách giữa đối tượngđo và cảm biến siêu âm. Quan sát cửa sổ Terminal, bạn có thể thấy giá trị khoảng cách đo được của cảm biến được in ra khác nhau tùy thuộc vào khoảng cách.</a:t>
            </a:r>
            <a:endParaRPr sz="1300">
              <a:solidFill>
                <a:srgbClr val="262626"/>
              </a:solidFill>
              <a:latin typeface="Arial"/>
              <a:ea typeface="Arial"/>
              <a:cs typeface="Arial"/>
              <a:sym typeface="Arial"/>
            </a:endParaRPr>
          </a:p>
        </p:txBody>
      </p:sp>
      <p:pic>
        <p:nvPicPr>
          <p:cNvPr id="819" name="Google Shape;819;p50"/>
          <p:cNvPicPr preferRelativeResize="0"/>
          <p:nvPr/>
        </p:nvPicPr>
        <p:blipFill rotWithShape="1">
          <a:blip r:embed="rId4">
            <a:alphaModFix/>
          </a:blip>
          <a:srcRect b="0" l="0" r="55974" t="0"/>
          <a:stretch/>
        </p:blipFill>
        <p:spPr>
          <a:xfrm>
            <a:off x="703264" y="3742392"/>
            <a:ext cx="2672396" cy="9515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1"/>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Kiểm soát dải giá trị đo của cảm biến</a:t>
            </a:r>
            <a:endParaRPr b="1" sz="3600">
              <a:solidFill>
                <a:schemeClr val="dk1"/>
              </a:solidFill>
              <a:latin typeface="Arial"/>
              <a:ea typeface="Arial"/>
              <a:cs typeface="Arial"/>
              <a:sym typeface="Arial"/>
            </a:endParaRPr>
          </a:p>
        </p:txBody>
      </p:sp>
      <p:sp>
        <p:nvSpPr>
          <p:cNvPr id="826" name="Google Shape;826;p5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a:t>
            </a:r>
            <a:endParaRPr/>
          </a:p>
        </p:txBody>
      </p:sp>
      <p:sp>
        <p:nvSpPr>
          <p:cNvPr id="827" name="Google Shape;827;p51"/>
          <p:cNvSpPr/>
          <p:nvPr/>
        </p:nvSpPr>
        <p:spPr>
          <a:xfrm>
            <a:off x="990000" y="4437133"/>
            <a:ext cx="7365988"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Sử dụng chiết áp</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Sử dụng cảm biến siêu âm</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2.3. Dự án Toy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34" name="Google Shape;834;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35" name="Google Shape;835;p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Dải giá trị đo của cảm biến siêu âm</a:t>
            </a:r>
            <a:endParaRPr b="1" sz="2400">
              <a:solidFill>
                <a:srgbClr val="0C0C0C"/>
              </a:solidFill>
              <a:latin typeface="Arial"/>
              <a:ea typeface="Arial"/>
              <a:cs typeface="Arial"/>
              <a:sym typeface="Arial"/>
            </a:endParaRPr>
          </a:p>
        </p:txBody>
      </p:sp>
      <p:sp>
        <p:nvSpPr>
          <p:cNvPr id="836" name="Google Shape;836;p52"/>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Đo khoảng cách bằng cảm biến</a:t>
            </a:r>
            <a:endParaRPr sz="1400">
              <a:solidFill>
                <a:schemeClr val="dk1"/>
              </a:solidFill>
              <a:latin typeface="Arial"/>
              <a:ea typeface="Arial"/>
              <a:cs typeface="Arial"/>
              <a:sym typeface="Arial"/>
            </a:endParaRPr>
          </a:p>
        </p:txBody>
      </p:sp>
      <p:sp>
        <p:nvSpPr>
          <p:cNvPr id="837" name="Google Shape;837;p52"/>
          <p:cNvSpPr/>
          <p:nvPr/>
        </p:nvSpPr>
        <p:spPr>
          <a:xfrm>
            <a:off x="703263" y="2098673"/>
            <a:ext cx="8496300" cy="1350830"/>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siêu âm là cảm biến xác định khoảng cách từ nó đến đối tượng gần nhất bằng cách sử dụng các xung.</a:t>
            </a:r>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Trong tình huống bạn chỉ muốn đo gần hơn một khoảng cách nhất định</a:t>
            </a:r>
            <a:r>
              <a:rPr lang="en-US" sz="1300">
                <a:solidFill>
                  <a:srgbClr val="262626"/>
                </a:solidFill>
                <a:latin typeface="Arial"/>
                <a:ea typeface="Arial"/>
                <a:cs typeface="Arial"/>
                <a:sym typeface="Arial"/>
              </a:rPr>
              <a:t>, sử dụng chiết áp để thay đổi dải đo của Cảm biến siêu âm để có thể sửa khoảng cách tham chiếu ngay lập tức.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dự án này, khoảng cách tham chiếu được thay đổi trong khi Cảm biến siêu âm đo khoảng cách theo giá trị của chiết áp.</a:t>
            </a:r>
            <a:endParaRPr sz="1300">
              <a:solidFill>
                <a:srgbClr val="262626"/>
              </a:solidFill>
              <a:latin typeface="Arial"/>
              <a:ea typeface="Arial"/>
              <a:cs typeface="Arial"/>
              <a:sym typeface="Arial"/>
            </a:endParaRPr>
          </a:p>
        </p:txBody>
      </p:sp>
      <p:grpSp>
        <p:nvGrpSpPr>
          <p:cNvPr id="838" name="Google Shape;838;p52"/>
          <p:cNvGrpSpPr/>
          <p:nvPr/>
        </p:nvGrpSpPr>
        <p:grpSpPr>
          <a:xfrm>
            <a:off x="2032590" y="3634440"/>
            <a:ext cx="5262970" cy="2353940"/>
            <a:chOff x="1762519" y="3557974"/>
            <a:chExt cx="5262970" cy="2353940"/>
          </a:xfrm>
        </p:grpSpPr>
        <p:sp>
          <p:nvSpPr>
            <p:cNvPr id="839" name="Google Shape;839;p52"/>
            <p:cNvSpPr/>
            <p:nvPr/>
          </p:nvSpPr>
          <p:spPr>
            <a:xfrm>
              <a:off x="1762519" y="3557974"/>
              <a:ext cx="5262970" cy="235394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840" name="Google Shape;840;p52"/>
            <p:cNvGrpSpPr/>
            <p:nvPr/>
          </p:nvGrpSpPr>
          <p:grpSpPr>
            <a:xfrm>
              <a:off x="2040751" y="3749850"/>
              <a:ext cx="4706506" cy="1970187"/>
              <a:chOff x="7315801" y="1742647"/>
              <a:chExt cx="5386536" cy="2254855"/>
            </a:xfrm>
          </p:grpSpPr>
          <p:pic>
            <p:nvPicPr>
              <p:cNvPr descr="대한민국 메이커 운동의 시작, 메이크올" id="841" name="Google Shape;841;p52"/>
              <p:cNvPicPr preferRelativeResize="0"/>
              <p:nvPr/>
            </p:nvPicPr>
            <p:blipFill rotWithShape="1">
              <a:blip r:embed="rId3">
                <a:alphaModFix/>
              </a:blip>
              <a:srcRect b="0" l="0" r="0" t="0"/>
              <a:stretch/>
            </p:blipFill>
            <p:spPr>
              <a:xfrm>
                <a:off x="7315801" y="1952332"/>
                <a:ext cx="2005870" cy="1835487"/>
              </a:xfrm>
              <a:prstGeom prst="rect">
                <a:avLst/>
              </a:prstGeom>
              <a:noFill/>
              <a:ln>
                <a:noFill/>
              </a:ln>
            </p:spPr>
          </p:pic>
          <p:pic>
            <p:nvPicPr>
              <p:cNvPr id="842" name="Google Shape;842;p52"/>
              <p:cNvPicPr preferRelativeResize="0"/>
              <p:nvPr/>
            </p:nvPicPr>
            <p:blipFill rotWithShape="1">
              <a:blip r:embed="rId4">
                <a:alphaModFix/>
              </a:blip>
              <a:srcRect b="0" l="0" r="0" t="0"/>
              <a:stretch/>
            </p:blipFill>
            <p:spPr>
              <a:xfrm>
                <a:off x="10692947" y="1742647"/>
                <a:ext cx="2009390" cy="2254855"/>
              </a:xfrm>
              <a:prstGeom prst="rect">
                <a:avLst/>
              </a:prstGeom>
              <a:noFill/>
              <a:ln>
                <a:noFill/>
              </a:ln>
            </p:spPr>
          </p:pic>
        </p:gr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49" name="Google Shape;849;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50" name="Google Shape;850;p5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Điều chỉnh dải đo của cảm biến siêu âm</a:t>
            </a:r>
            <a:endParaRPr b="1" sz="2400">
              <a:solidFill>
                <a:srgbClr val="0C0C0C"/>
              </a:solidFill>
              <a:latin typeface="Arial"/>
              <a:ea typeface="Arial"/>
              <a:cs typeface="Arial"/>
              <a:sym typeface="Arial"/>
            </a:endParaRPr>
          </a:p>
        </p:txBody>
      </p:sp>
      <p:sp>
        <p:nvSpPr>
          <p:cNvPr id="851" name="Google Shape;851;p53"/>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Tổng quan dự án</a:t>
            </a:r>
            <a:endParaRPr sz="1400">
              <a:solidFill>
                <a:schemeClr val="dk1"/>
              </a:solidFill>
              <a:latin typeface="Arial"/>
              <a:ea typeface="Arial"/>
              <a:cs typeface="Arial"/>
              <a:sym typeface="Arial"/>
            </a:endParaRPr>
          </a:p>
        </p:txBody>
      </p:sp>
      <p:sp>
        <p:nvSpPr>
          <p:cNvPr id="852" name="Google Shape;852;p53"/>
          <p:cNvSpPr/>
          <p:nvPr/>
        </p:nvSpPr>
        <p:spPr>
          <a:xfrm>
            <a:off x="3431912" y="2098673"/>
            <a:ext cx="5767651" cy="387459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dự án đo khoảng cách bằng Cảm biến siêu âm nhưng chỉ ghi lại nhật ký khi khoảng cách nhỏ hơn nhịp được chỉ định bởi chiết áp được đo.</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VCC –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Echo - Raspberry Pi GPIO 21</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Trig - Raspberry Pi GPIO 20</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Potentiometer VCC–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Potentiometer 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Potentiometer OUT – MCP3008 ch7</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VDD &amp; VREF –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AGND – GNDs</a:t>
            </a:r>
            <a:endParaRPr/>
          </a:p>
        </p:txBody>
      </p:sp>
      <p:grpSp>
        <p:nvGrpSpPr>
          <p:cNvPr id="853" name="Google Shape;853;p53"/>
          <p:cNvGrpSpPr/>
          <p:nvPr/>
        </p:nvGrpSpPr>
        <p:grpSpPr>
          <a:xfrm>
            <a:off x="558799" y="2165351"/>
            <a:ext cx="2655181" cy="3380651"/>
            <a:chOff x="558799" y="2241551"/>
            <a:chExt cx="2800037" cy="3751844"/>
          </a:xfrm>
        </p:grpSpPr>
        <p:sp>
          <p:nvSpPr>
            <p:cNvPr id="854" name="Google Shape;854;p53"/>
            <p:cNvSpPr/>
            <p:nvPr/>
          </p:nvSpPr>
          <p:spPr>
            <a:xfrm>
              <a:off x="558799" y="2241551"/>
              <a:ext cx="2800037" cy="375184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855" name="Google Shape;855;p53"/>
            <p:cNvPicPr preferRelativeResize="0"/>
            <p:nvPr/>
          </p:nvPicPr>
          <p:blipFill rotWithShape="1">
            <a:blip r:embed="rId3">
              <a:alphaModFix/>
            </a:blip>
            <a:srcRect b="0" l="0" r="0" t="0"/>
            <a:stretch/>
          </p:blipFill>
          <p:spPr>
            <a:xfrm>
              <a:off x="788620" y="2385483"/>
              <a:ext cx="2340395" cy="3463981"/>
            </a:xfrm>
            <a:prstGeom prst="rect">
              <a:avLst/>
            </a:prstGeom>
            <a:noFill/>
            <a:ln>
              <a:noFill/>
            </a:ln>
          </p:spPr>
        </p:pic>
      </p:grpSp>
      <p:sp>
        <p:nvSpPr>
          <p:cNvPr id="856" name="Google Shape;856;p53"/>
          <p:cNvSpPr txBox="1"/>
          <p:nvPr/>
        </p:nvSpPr>
        <p:spPr>
          <a:xfrm>
            <a:off x="6427788" y="3220955"/>
            <a:ext cx="2883826" cy="2605842"/>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CLK - Raspberry Pi GPIO 11 (SCLK)</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DOUT - Raspberry Pi GPIO 9 (MISO)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DIN - Raspberry Pi GPIO 10 (MOSI)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CS/SHDN - Raspberry Pi GPIO 8 (CE0)</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GND – GNDs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5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63" name="Google Shape;863;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64" name="Google Shape;864;p54"/>
          <p:cNvSpPr/>
          <p:nvPr/>
        </p:nvSpPr>
        <p:spPr>
          <a:xfrm>
            <a:off x="580388" y="152840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~/Toy_projects/ultrasonic_span.py (1)</a:t>
            </a:r>
            <a:endParaRPr/>
          </a:p>
        </p:txBody>
      </p:sp>
      <p:sp>
        <p:nvSpPr>
          <p:cNvPr id="865" name="Google Shape;865;p54"/>
          <p:cNvSpPr/>
          <p:nvPr/>
        </p:nvSpPr>
        <p:spPr>
          <a:xfrm>
            <a:off x="703263" y="1736269"/>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tập lệnh ~/Toy_projects/ultrasonic_span.py.</a:t>
            </a:r>
            <a:endParaRPr sz="1300">
              <a:solidFill>
                <a:srgbClr val="262626"/>
              </a:solidFill>
              <a:latin typeface="Arial"/>
              <a:ea typeface="Arial"/>
              <a:cs typeface="Arial"/>
              <a:sym typeface="Arial"/>
            </a:endParaRPr>
          </a:p>
        </p:txBody>
      </p:sp>
      <p:sp>
        <p:nvSpPr>
          <p:cNvPr id="866" name="Google Shape;866;p54"/>
          <p:cNvSpPr txBox="1"/>
          <p:nvPr/>
        </p:nvSpPr>
        <p:spPr>
          <a:xfrm>
            <a:off x="642240" y="4377221"/>
            <a:ext cx="8825760" cy="1502976"/>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thư viện GPIO Zero và nhập MCP3008 và DistanceSensor.</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 Nhập thư viện thời gian và nhập giấc ngủ cho thời gian chờ đợi.</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 Nhập datetime từ thư viện datetime để ghi dấu thời gian.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5-6: Chỉ định số lượng chân GPIO được kết nối với MCP3008 và Cảm biến siêu âm làm tham số.</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7: Tạo tệp văn bản để lưu nhật ký ở chế độ ghi.</a:t>
            </a:r>
            <a:endParaRPr b="0" i="0" sz="1300" u="none" cap="none" strike="noStrike">
              <a:solidFill>
                <a:srgbClr val="262626"/>
              </a:solidFill>
              <a:latin typeface="Arial"/>
              <a:ea typeface="Arial"/>
              <a:cs typeface="Arial"/>
              <a:sym typeface="Arial"/>
            </a:endParaRPr>
          </a:p>
        </p:txBody>
      </p:sp>
      <p:grpSp>
        <p:nvGrpSpPr>
          <p:cNvPr id="867" name="Google Shape;867;p54"/>
          <p:cNvGrpSpPr/>
          <p:nvPr/>
        </p:nvGrpSpPr>
        <p:grpSpPr>
          <a:xfrm>
            <a:off x="703263" y="2118360"/>
            <a:ext cx="6497637" cy="2123422"/>
            <a:chOff x="703263" y="2118360"/>
            <a:chExt cx="6627177" cy="2165756"/>
          </a:xfrm>
        </p:grpSpPr>
        <p:pic>
          <p:nvPicPr>
            <p:cNvPr id="868" name="Google Shape;868;p54"/>
            <p:cNvPicPr preferRelativeResize="0"/>
            <p:nvPr/>
          </p:nvPicPr>
          <p:blipFill rotWithShape="1">
            <a:blip r:embed="rId3">
              <a:alphaModFix/>
            </a:blip>
            <a:srcRect b="0" l="0" r="0" t="0"/>
            <a:stretch/>
          </p:blipFill>
          <p:spPr>
            <a:xfrm>
              <a:off x="771843" y="2177526"/>
              <a:ext cx="6475160" cy="2021093"/>
            </a:xfrm>
            <a:prstGeom prst="rect">
              <a:avLst/>
            </a:prstGeom>
            <a:noFill/>
            <a:ln>
              <a:noFill/>
            </a:ln>
          </p:spPr>
        </p:pic>
        <p:sp>
          <p:nvSpPr>
            <p:cNvPr id="869" name="Google Shape;869;p54"/>
            <p:cNvSpPr/>
            <p:nvPr/>
          </p:nvSpPr>
          <p:spPr>
            <a:xfrm>
              <a:off x="703263" y="2118360"/>
              <a:ext cx="6627177" cy="216575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76" name="Google Shape;876;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77" name="Google Shape;877;p55"/>
          <p:cNvSpPr/>
          <p:nvPr/>
        </p:nvSpPr>
        <p:spPr>
          <a:xfrm>
            <a:off x="580388" y="152840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~/Toy_projects/ultrasonic_span.py (2)</a:t>
            </a:r>
            <a:endParaRPr/>
          </a:p>
        </p:txBody>
      </p:sp>
      <p:grpSp>
        <p:nvGrpSpPr>
          <p:cNvPr id="878" name="Google Shape;878;p55"/>
          <p:cNvGrpSpPr/>
          <p:nvPr/>
        </p:nvGrpSpPr>
        <p:grpSpPr>
          <a:xfrm>
            <a:off x="556260" y="1844040"/>
            <a:ext cx="8185938" cy="4343400"/>
            <a:chOff x="556260" y="1844040"/>
            <a:chExt cx="7970519" cy="4229100"/>
          </a:xfrm>
        </p:grpSpPr>
        <p:pic>
          <p:nvPicPr>
            <p:cNvPr id="879" name="Google Shape;879;p55"/>
            <p:cNvPicPr preferRelativeResize="0"/>
            <p:nvPr/>
          </p:nvPicPr>
          <p:blipFill rotWithShape="1">
            <a:blip r:embed="rId3">
              <a:alphaModFix/>
            </a:blip>
            <a:srcRect b="0" l="0" r="0" t="0"/>
            <a:stretch/>
          </p:blipFill>
          <p:spPr>
            <a:xfrm>
              <a:off x="627381" y="1908338"/>
              <a:ext cx="7823199" cy="4087621"/>
            </a:xfrm>
            <a:prstGeom prst="rect">
              <a:avLst/>
            </a:prstGeom>
            <a:noFill/>
            <a:ln>
              <a:noFill/>
            </a:ln>
          </p:spPr>
        </p:pic>
        <p:sp>
          <p:nvSpPr>
            <p:cNvPr id="880" name="Google Shape;880;p55"/>
            <p:cNvSpPr/>
            <p:nvPr/>
          </p:nvSpPr>
          <p:spPr>
            <a:xfrm>
              <a:off x="556260" y="1844040"/>
              <a:ext cx="7970519" cy="42291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5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87" name="Google Shape;887;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88" name="Google Shape;888;p56"/>
          <p:cNvSpPr/>
          <p:nvPr/>
        </p:nvSpPr>
        <p:spPr>
          <a:xfrm>
            <a:off x="580388" y="152840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~/Toy_projects/ultrasonic_span.py (2)</a:t>
            </a:r>
            <a:endParaRPr/>
          </a:p>
        </p:txBody>
      </p:sp>
      <p:sp>
        <p:nvSpPr>
          <p:cNvPr id="889" name="Google Shape;889;p56"/>
          <p:cNvSpPr txBox="1"/>
          <p:nvPr/>
        </p:nvSpPr>
        <p:spPr>
          <a:xfrm>
            <a:off x="4914900" y="1823085"/>
            <a:ext cx="4553100" cy="4411464"/>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10-11: Chuyển đổi các phép đo của Ultrasonic và chiết áp cho mục đích của bạn.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11: Trong trường hợp chiết áp, một giá trị từ 0 đến 1 được hiển thị. Vì khoảng cách cảm biến tối đa của cảm biến siêu âm của chúng tôi là 100, bạn chia tỷ lệ bằng cách nhân với 100 để phù hợp với phạm vi nhịp.</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12: Làm tròn giá trị một cách thích hợp để dễ nhìn hơn.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13-14: In tin nhắn nếu khoảng cách nhỏ hơn span (phạm vi hợp lệ).</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15-17: Ghi khoảng cách và khoảng cách với dấu thời gian vào tệp nhật ký.</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19-20: Chỉ in thông báo ngoài phạm vi và không thêm vào tệp nhật ký nếu khoảng cách lớn hơn span (phạm vi không hợp lệ). </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21: Chờ 1 giây để có khoảng thời gian thực hiện thích hợp.</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22: Đóng sau khi ghi tệp nhật ký.</a:t>
            </a:r>
            <a:endParaRPr/>
          </a:p>
        </p:txBody>
      </p:sp>
      <p:grpSp>
        <p:nvGrpSpPr>
          <p:cNvPr id="890" name="Google Shape;890;p56"/>
          <p:cNvGrpSpPr/>
          <p:nvPr/>
        </p:nvGrpSpPr>
        <p:grpSpPr>
          <a:xfrm>
            <a:off x="580388" y="1828321"/>
            <a:ext cx="4410712" cy="2398637"/>
            <a:chOff x="580388" y="1828321"/>
            <a:chExt cx="4486912" cy="2440076"/>
          </a:xfrm>
        </p:grpSpPr>
        <p:pic>
          <p:nvPicPr>
            <p:cNvPr id="891" name="Google Shape;891;p56"/>
            <p:cNvPicPr preferRelativeResize="0"/>
            <p:nvPr/>
          </p:nvPicPr>
          <p:blipFill rotWithShape="1">
            <a:blip r:embed="rId3">
              <a:alphaModFix/>
            </a:blip>
            <a:srcRect b="0" l="0" r="0" t="0"/>
            <a:stretch/>
          </p:blipFill>
          <p:spPr>
            <a:xfrm>
              <a:off x="627381" y="1908338"/>
              <a:ext cx="4363719" cy="2280043"/>
            </a:xfrm>
            <a:prstGeom prst="rect">
              <a:avLst/>
            </a:prstGeom>
            <a:noFill/>
            <a:ln>
              <a:noFill/>
            </a:ln>
          </p:spPr>
        </p:pic>
        <p:sp>
          <p:nvSpPr>
            <p:cNvPr id="892" name="Google Shape;892;p56"/>
            <p:cNvSpPr/>
            <p:nvPr/>
          </p:nvSpPr>
          <p:spPr>
            <a:xfrm>
              <a:off x="580388" y="1828321"/>
              <a:ext cx="4486912" cy="244007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5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99" name="Google Shape;899;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900" name="Google Shape;900;p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Điều chỉnh dải đo của cảm biến siêu âm</a:t>
            </a:r>
            <a:endParaRPr b="1" sz="2400">
              <a:solidFill>
                <a:srgbClr val="0C0C0C"/>
              </a:solidFill>
              <a:latin typeface="Arial"/>
              <a:ea typeface="Arial"/>
              <a:cs typeface="Arial"/>
              <a:sym typeface="Arial"/>
            </a:endParaRPr>
          </a:p>
        </p:txBody>
      </p:sp>
      <p:sp>
        <p:nvSpPr>
          <p:cNvPr id="901" name="Google Shape;901;p57"/>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Terminal</a:t>
            </a:r>
            <a:endParaRPr/>
          </a:p>
        </p:txBody>
      </p:sp>
      <p:sp>
        <p:nvSpPr>
          <p:cNvPr id="902" name="Google Shape;902;p57"/>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tệp tập lệnh python.</a:t>
            </a:r>
            <a:endParaRPr sz="1300">
              <a:solidFill>
                <a:srgbClr val="262626"/>
              </a:solidFill>
              <a:latin typeface="Arial"/>
              <a:ea typeface="Arial"/>
              <a:cs typeface="Arial"/>
              <a:sym typeface="Arial"/>
            </a:endParaRPr>
          </a:p>
        </p:txBody>
      </p:sp>
      <p:grpSp>
        <p:nvGrpSpPr>
          <p:cNvPr id="903" name="Google Shape;903;p57"/>
          <p:cNvGrpSpPr/>
          <p:nvPr/>
        </p:nvGrpSpPr>
        <p:grpSpPr>
          <a:xfrm>
            <a:off x="703263" y="2449939"/>
            <a:ext cx="3455987" cy="276999"/>
            <a:chOff x="3716526" y="2460828"/>
            <a:chExt cx="3455987" cy="276999"/>
          </a:xfrm>
        </p:grpSpPr>
        <p:sp>
          <p:nvSpPr>
            <p:cNvPr id="904" name="Google Shape;904;p57"/>
            <p:cNvSpPr txBox="1"/>
            <p:nvPr/>
          </p:nvSpPr>
          <p:spPr>
            <a:xfrm>
              <a:off x="3800649" y="2460828"/>
              <a:ext cx="337186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ultrasonic_span.py</a:t>
              </a:r>
              <a:endParaRPr/>
            </a:p>
          </p:txBody>
        </p:sp>
        <p:sp>
          <p:nvSpPr>
            <p:cNvPr id="905" name="Google Shape;905;p57"/>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906" name="Google Shape;906;p57"/>
          <p:cNvPicPr preferRelativeResize="0"/>
          <p:nvPr/>
        </p:nvPicPr>
        <p:blipFill rotWithShape="1">
          <a:blip r:embed="rId3">
            <a:alphaModFix/>
          </a:blip>
          <a:srcRect b="0" l="0" r="0" t="0"/>
          <a:stretch/>
        </p:blipFill>
        <p:spPr>
          <a:xfrm>
            <a:off x="709615" y="2813184"/>
            <a:ext cx="5645918" cy="199055"/>
          </a:xfrm>
          <a:prstGeom prst="rect">
            <a:avLst/>
          </a:prstGeom>
          <a:noFill/>
          <a:ln>
            <a:noFill/>
          </a:ln>
        </p:spPr>
      </p:pic>
      <p:sp>
        <p:nvSpPr>
          <p:cNvPr id="907" name="Google Shape;907;p57"/>
          <p:cNvSpPr/>
          <p:nvPr/>
        </p:nvSpPr>
        <p:spPr>
          <a:xfrm>
            <a:off x="703263" y="3126746"/>
            <a:ext cx="8884490"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điều khiển Chiết áp và Cảm biến siêu âm để thay đổi Khoảng cách và Khoảng cách. Bạn có thể kiểm tra các thay đổi trong các giá trị đo được trên thiết bị đầu cuối.</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Nếu Khoảng cách lớn hơn Span, bạn có thể thấy rằng giá trị đo được hiển thị cùng với thông báo "Span!".</a:t>
            </a:r>
            <a:endParaRPr sz="1300">
              <a:solidFill>
                <a:srgbClr val="262626"/>
              </a:solidFill>
              <a:latin typeface="Arial"/>
              <a:ea typeface="Arial"/>
              <a:cs typeface="Arial"/>
              <a:sym typeface="Arial"/>
            </a:endParaRPr>
          </a:p>
        </p:txBody>
      </p:sp>
      <p:grpSp>
        <p:nvGrpSpPr>
          <p:cNvPr id="908" name="Google Shape;908;p57"/>
          <p:cNvGrpSpPr/>
          <p:nvPr/>
        </p:nvGrpSpPr>
        <p:grpSpPr>
          <a:xfrm>
            <a:off x="709616" y="4028215"/>
            <a:ext cx="5530830" cy="1802040"/>
            <a:chOff x="709616" y="4104415"/>
            <a:chExt cx="5530830" cy="1802040"/>
          </a:xfrm>
        </p:grpSpPr>
        <p:pic>
          <p:nvPicPr>
            <p:cNvPr id="909" name="Google Shape;909;p57"/>
            <p:cNvPicPr preferRelativeResize="0"/>
            <p:nvPr/>
          </p:nvPicPr>
          <p:blipFill rotWithShape="1">
            <a:blip r:embed="rId4">
              <a:alphaModFix/>
            </a:blip>
            <a:srcRect b="0" l="0" r="0" t="0"/>
            <a:stretch/>
          </p:blipFill>
          <p:spPr>
            <a:xfrm>
              <a:off x="709616" y="4104415"/>
              <a:ext cx="5530830" cy="1802040"/>
            </a:xfrm>
            <a:prstGeom prst="rect">
              <a:avLst/>
            </a:prstGeom>
            <a:noFill/>
            <a:ln>
              <a:noFill/>
            </a:ln>
          </p:spPr>
        </p:pic>
        <p:sp>
          <p:nvSpPr>
            <p:cNvPr id="910" name="Google Shape;910;p57"/>
            <p:cNvSpPr/>
            <p:nvPr/>
          </p:nvSpPr>
          <p:spPr>
            <a:xfrm>
              <a:off x="2473318" y="4691427"/>
              <a:ext cx="3610611" cy="19360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917" name="Google Shape;917;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918" name="Google Shape;918;p58"/>
          <p:cNvSpPr/>
          <p:nvPr/>
        </p:nvSpPr>
        <p:spPr>
          <a:xfrm>
            <a:off x="580388" y="152840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Tệp nhật ký</a:t>
            </a:r>
            <a:endParaRPr sz="1400">
              <a:solidFill>
                <a:schemeClr val="dk1"/>
              </a:solidFill>
              <a:latin typeface="Arial"/>
              <a:ea typeface="Arial"/>
              <a:cs typeface="Arial"/>
              <a:sym typeface="Arial"/>
            </a:endParaRPr>
          </a:p>
        </p:txBody>
      </p:sp>
      <p:sp>
        <p:nvSpPr>
          <p:cNvPr id="919" name="Google Shape;919;p58"/>
          <p:cNvSpPr/>
          <p:nvPr/>
        </p:nvSpPr>
        <p:spPr>
          <a:xfrm>
            <a:off x="703263" y="1789609"/>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xem tệp nhật ký có được tạo thành công không.</a:t>
            </a:r>
            <a:endParaRPr sz="1300">
              <a:solidFill>
                <a:srgbClr val="262626"/>
              </a:solidFill>
              <a:latin typeface="Arial"/>
              <a:ea typeface="Arial"/>
              <a:cs typeface="Arial"/>
              <a:sym typeface="Arial"/>
            </a:endParaRPr>
          </a:p>
        </p:txBody>
      </p:sp>
      <p:grpSp>
        <p:nvGrpSpPr>
          <p:cNvPr id="920" name="Google Shape;920;p58"/>
          <p:cNvGrpSpPr/>
          <p:nvPr/>
        </p:nvGrpSpPr>
        <p:grpSpPr>
          <a:xfrm>
            <a:off x="703263" y="2156390"/>
            <a:ext cx="3455986" cy="276999"/>
            <a:chOff x="3716526" y="2460828"/>
            <a:chExt cx="3455986" cy="276999"/>
          </a:xfrm>
        </p:grpSpPr>
        <p:sp>
          <p:nvSpPr>
            <p:cNvPr id="921" name="Google Shape;921;p58"/>
            <p:cNvSpPr txBox="1"/>
            <p:nvPr/>
          </p:nvSpPr>
          <p:spPr>
            <a:xfrm>
              <a:off x="3800649" y="2460828"/>
              <a:ext cx="337186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p:txBody>
        </p:sp>
        <p:sp>
          <p:nvSpPr>
            <p:cNvPr id="922" name="Google Shape;922;p58"/>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923" name="Google Shape;923;p58"/>
          <p:cNvPicPr preferRelativeResize="0"/>
          <p:nvPr/>
        </p:nvPicPr>
        <p:blipFill rotWithShape="1">
          <a:blip r:embed="rId3">
            <a:alphaModFix/>
          </a:blip>
          <a:srcRect b="0" l="0" r="0" t="0"/>
          <a:stretch/>
        </p:blipFill>
        <p:spPr>
          <a:xfrm>
            <a:off x="703263" y="2521269"/>
            <a:ext cx="6276959" cy="380422"/>
          </a:xfrm>
          <a:prstGeom prst="rect">
            <a:avLst/>
          </a:prstGeom>
          <a:noFill/>
          <a:ln>
            <a:noFill/>
          </a:ln>
        </p:spPr>
      </p:pic>
      <p:sp>
        <p:nvSpPr>
          <p:cNvPr id="924" name="Google Shape;924;p58"/>
          <p:cNvSpPr/>
          <p:nvPr/>
        </p:nvSpPr>
        <p:spPr>
          <a:xfrm>
            <a:off x="703263" y="3026030"/>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nội dung của tệp nhật ký.</a:t>
            </a:r>
            <a:endParaRPr sz="1300">
              <a:solidFill>
                <a:srgbClr val="262626"/>
              </a:solidFill>
              <a:latin typeface="Arial"/>
              <a:ea typeface="Arial"/>
              <a:cs typeface="Arial"/>
              <a:sym typeface="Arial"/>
            </a:endParaRPr>
          </a:p>
        </p:txBody>
      </p:sp>
      <p:sp>
        <p:nvSpPr>
          <p:cNvPr id="925" name="Google Shape;925;p58"/>
          <p:cNvSpPr txBox="1"/>
          <p:nvPr/>
        </p:nvSpPr>
        <p:spPr>
          <a:xfrm>
            <a:off x="5845919" y="3370597"/>
            <a:ext cx="3801001" cy="995144"/>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Span &lt; Distance : Không có giá trị nào được thêm vào tệp nhật ký</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Span &gt; Distance : Giá trị được thêm vào tệp nhật ký</a:t>
            </a:r>
            <a:endParaRPr b="0" i="0" sz="1300" u="none" cap="none" strike="noStrike">
              <a:solidFill>
                <a:srgbClr val="262626"/>
              </a:solidFill>
              <a:latin typeface="Arial"/>
              <a:ea typeface="Arial"/>
              <a:cs typeface="Arial"/>
              <a:sym typeface="Arial"/>
            </a:endParaRPr>
          </a:p>
        </p:txBody>
      </p:sp>
      <p:sp>
        <p:nvSpPr>
          <p:cNvPr id="926" name="Google Shape;926;p58"/>
          <p:cNvSpPr/>
          <p:nvPr/>
        </p:nvSpPr>
        <p:spPr>
          <a:xfrm>
            <a:off x="6149005" y="4422124"/>
            <a:ext cx="2281473" cy="492171"/>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There is no</a:t>
            </a:r>
            <a:endParaRPr/>
          </a:p>
          <a:p>
            <a:pPr indent="0" lvl="0" marL="0" marR="0" rtl="0" algn="ctr">
              <a:spcBef>
                <a:spcPts val="0"/>
              </a:spcBef>
              <a:spcAft>
                <a:spcPts val="0"/>
              </a:spcAft>
              <a:buNone/>
            </a:pPr>
            <a:r>
              <a:rPr b="1" lang="en-US" sz="1300">
                <a:solidFill>
                  <a:schemeClr val="lt1"/>
                </a:solidFill>
                <a:latin typeface="Arial"/>
                <a:ea typeface="Arial"/>
                <a:cs typeface="Arial"/>
                <a:sym typeface="Arial"/>
              </a:rPr>
              <a:t>“dist : 48.744, span : 33.952”</a:t>
            </a:r>
            <a:endParaRPr b="1" sz="1300">
              <a:solidFill>
                <a:schemeClr val="lt1"/>
              </a:solidFill>
              <a:latin typeface="Arial"/>
              <a:ea typeface="Arial"/>
              <a:cs typeface="Arial"/>
              <a:sym typeface="Arial"/>
            </a:endParaRPr>
          </a:p>
        </p:txBody>
      </p:sp>
      <p:grpSp>
        <p:nvGrpSpPr>
          <p:cNvPr id="927" name="Google Shape;927;p58"/>
          <p:cNvGrpSpPr/>
          <p:nvPr/>
        </p:nvGrpSpPr>
        <p:grpSpPr>
          <a:xfrm>
            <a:off x="703263" y="3410404"/>
            <a:ext cx="5295057" cy="1699548"/>
            <a:chOff x="703263" y="3410404"/>
            <a:chExt cx="5295057" cy="1699548"/>
          </a:xfrm>
        </p:grpSpPr>
        <p:pic>
          <p:nvPicPr>
            <p:cNvPr id="928" name="Google Shape;928;p58"/>
            <p:cNvPicPr preferRelativeResize="0"/>
            <p:nvPr/>
          </p:nvPicPr>
          <p:blipFill rotWithShape="1">
            <a:blip r:embed="rId4">
              <a:alphaModFix/>
            </a:blip>
            <a:srcRect b="0" l="0" r="0" t="0"/>
            <a:stretch/>
          </p:blipFill>
          <p:spPr>
            <a:xfrm>
              <a:off x="717782" y="3707991"/>
              <a:ext cx="5280538" cy="1401961"/>
            </a:xfrm>
            <a:prstGeom prst="rect">
              <a:avLst/>
            </a:prstGeom>
            <a:noFill/>
            <a:ln>
              <a:noFill/>
            </a:ln>
          </p:spPr>
        </p:pic>
        <p:sp>
          <p:nvSpPr>
            <p:cNvPr id="929" name="Google Shape;929;p58"/>
            <p:cNvSpPr/>
            <p:nvPr/>
          </p:nvSpPr>
          <p:spPr>
            <a:xfrm>
              <a:off x="703264" y="4599354"/>
              <a:ext cx="5295056" cy="13926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930" name="Google Shape;930;p58"/>
            <p:cNvPicPr preferRelativeResize="0"/>
            <p:nvPr/>
          </p:nvPicPr>
          <p:blipFill rotWithShape="1">
            <a:blip r:embed="rId5">
              <a:alphaModFix/>
            </a:blip>
            <a:srcRect b="0" l="0" r="0" t="0"/>
            <a:stretch/>
          </p:blipFill>
          <p:spPr>
            <a:xfrm>
              <a:off x="703263" y="3410404"/>
              <a:ext cx="5295057" cy="234295"/>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9"/>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Trực quan hóa dữ liệu nhiệt độ</a:t>
            </a:r>
            <a:endParaRPr b="1" sz="3600">
              <a:solidFill>
                <a:schemeClr val="dk1"/>
              </a:solidFill>
              <a:latin typeface="Arial"/>
              <a:ea typeface="Arial"/>
              <a:cs typeface="Arial"/>
              <a:sym typeface="Arial"/>
            </a:endParaRPr>
          </a:p>
        </p:txBody>
      </p:sp>
      <p:sp>
        <p:nvSpPr>
          <p:cNvPr id="937" name="Google Shape;937;p5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3.</a:t>
            </a:r>
            <a:endParaRPr/>
          </a:p>
        </p:txBody>
      </p:sp>
      <p:sp>
        <p:nvSpPr>
          <p:cNvPr id="938" name="Google Shape;938;p59"/>
          <p:cNvSpPr/>
          <p:nvPr/>
        </p:nvSpPr>
        <p:spPr>
          <a:xfrm>
            <a:off x="1054112" y="4437133"/>
            <a:ext cx="7365988" cy="682238"/>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3.1. Trực quan hóa dữ liệu</a:t>
            </a:r>
            <a:br>
              <a:rPr lang="en-US" sz="1800">
                <a:solidFill>
                  <a:srgbClr val="3F3F3F"/>
                </a:solidFill>
                <a:latin typeface="Arial"/>
                <a:ea typeface="Arial"/>
                <a:cs typeface="Arial"/>
                <a:sym typeface="Arial"/>
              </a:rPr>
            </a:br>
            <a:r>
              <a:rPr lang="en-US" sz="1800">
                <a:solidFill>
                  <a:srgbClr val="A6A6A6"/>
                </a:solidFill>
                <a:latin typeface="Arial"/>
                <a:ea typeface="Arial"/>
                <a:cs typeface="Arial"/>
                <a:sym typeface="Arial"/>
              </a:rPr>
              <a:t>3.2. Dự án Toy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LED</a:t>
            </a:r>
            <a:endParaRPr/>
          </a:p>
        </p:txBody>
      </p:sp>
      <p:sp>
        <p:nvSpPr>
          <p:cNvPr id="198" name="Google Shape;198;p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199" name="Google Shape;199;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00" name="Google Shape;200;p6"/>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LED là gì?</a:t>
            </a:r>
            <a:endParaRPr/>
          </a:p>
        </p:txBody>
      </p:sp>
      <p:sp>
        <p:nvSpPr>
          <p:cNvPr id="201" name="Google Shape;201;p6"/>
          <p:cNvSpPr/>
          <p:nvPr/>
        </p:nvSpPr>
        <p:spPr>
          <a:xfrm>
            <a:off x="3512820" y="2098673"/>
            <a:ext cx="5942164" cy="385920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34339A"/>
                </a:solidFill>
                <a:latin typeface="Arial"/>
                <a:ea typeface="Arial"/>
                <a:cs typeface="Arial"/>
                <a:sym typeface="Arial"/>
              </a:rPr>
              <a:t>Diode phát quang (light-emitting diode – LED</a:t>
            </a:r>
            <a:r>
              <a:rPr b="1" lang="en-US" sz="1300">
                <a:solidFill>
                  <a:srgbClr val="0033FF"/>
                </a:solidFill>
                <a:latin typeface="Arial"/>
                <a:ea typeface="Arial"/>
                <a:cs typeface="Arial"/>
                <a:sym typeface="Arial"/>
              </a:rPr>
              <a:t>)</a:t>
            </a:r>
            <a:r>
              <a:rPr lang="en-US" sz="1300">
                <a:solidFill>
                  <a:srgbClr val="262626"/>
                </a:solidFill>
                <a:latin typeface="Arial"/>
                <a:ea typeface="Arial"/>
                <a:cs typeface="Arial"/>
                <a:sym typeface="Arial"/>
              </a:rPr>
              <a:t> là linh kiện bán dẫn có thể phát quang khi cung cấp nguồn điện cho nó.</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Đèn LED có nhiều ưu điểm khi so sánh với loại bóng sợi đốt, chẳng hạn như tiêu thụ lượng điện năng thấp hơn, tuổi thọ cao hơn, cải thiện độ bền vật lý, kích thước nhỏ hơn và chuyển đổi trạng thái bật-tắt nhanh hơn.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Tuy nhiên, đèn LED cũng có nhiều nhược điểm, chẳng hạn như các hạn chế điện tính đối với điện áp thấp và thường là nguồn điện 1 chiều - DC (không phải xoay chiều - AC), không có khả năng cung cấp ánh sáng ổn định từ nguồn điện xung DC hoặc nguồn AC, có nhiệt độ hoạt động tối đa và nhiệt độ lưu trữ thấp hơn.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điện chạy theo chiều từ Anode (cực dương) → Cathode (cực âm) như diode thông thường.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chân GPIO và bộ thư viện GPIO Zero trên Raspberry Pi được sử dụng để kết nối và điều khiển LED.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xem cách Điều khiển LED thông qua các ví dụ sử dụng thư viện GPIO Zero để có thể tự thực hiện hiệu quả.</a:t>
            </a:r>
            <a:endParaRPr sz="1300">
              <a:solidFill>
                <a:srgbClr val="262626"/>
              </a:solidFill>
              <a:latin typeface="Arial"/>
              <a:ea typeface="Arial"/>
              <a:cs typeface="Arial"/>
              <a:sym typeface="Arial"/>
            </a:endParaRPr>
          </a:p>
        </p:txBody>
      </p:sp>
      <p:grpSp>
        <p:nvGrpSpPr>
          <p:cNvPr id="202" name="Google Shape;202;p6"/>
          <p:cNvGrpSpPr/>
          <p:nvPr/>
        </p:nvGrpSpPr>
        <p:grpSpPr>
          <a:xfrm>
            <a:off x="558799" y="2165350"/>
            <a:ext cx="2801621" cy="4092385"/>
            <a:chOff x="558799" y="2165351"/>
            <a:chExt cx="2748281" cy="4014470"/>
          </a:xfrm>
        </p:grpSpPr>
        <p:grpSp>
          <p:nvGrpSpPr>
            <p:cNvPr id="203" name="Google Shape;203;p6"/>
            <p:cNvGrpSpPr/>
            <p:nvPr/>
          </p:nvGrpSpPr>
          <p:grpSpPr>
            <a:xfrm>
              <a:off x="715143" y="2283886"/>
              <a:ext cx="2378578" cy="3715064"/>
              <a:chOff x="6882979" y="1930657"/>
              <a:chExt cx="2457035" cy="3837605"/>
            </a:xfrm>
          </p:grpSpPr>
          <p:pic>
            <p:nvPicPr>
              <p:cNvPr descr="캐소드 vs 애노드 차이 : 네이버 블로그" id="204" name="Google Shape;204;p6"/>
              <p:cNvPicPr preferRelativeResize="0"/>
              <p:nvPr/>
            </p:nvPicPr>
            <p:blipFill rotWithShape="1">
              <a:blip r:embed="rId3">
                <a:alphaModFix/>
              </a:blip>
              <a:srcRect b="0" l="0" r="0" t="0"/>
              <a:stretch/>
            </p:blipFill>
            <p:spPr>
              <a:xfrm>
                <a:off x="6882979" y="4352029"/>
                <a:ext cx="2457035" cy="1416233"/>
              </a:xfrm>
              <a:prstGeom prst="rect">
                <a:avLst/>
              </a:prstGeom>
              <a:noFill/>
              <a:ln>
                <a:noFill/>
              </a:ln>
            </p:spPr>
          </p:pic>
          <p:pic>
            <p:nvPicPr>
              <p:cNvPr id="205" name="Google Shape;205;p6"/>
              <p:cNvPicPr preferRelativeResize="0"/>
              <p:nvPr/>
            </p:nvPicPr>
            <p:blipFill rotWithShape="1">
              <a:blip r:embed="rId4">
                <a:alphaModFix/>
              </a:blip>
              <a:srcRect b="0" l="0" r="0" t="0"/>
              <a:stretch/>
            </p:blipFill>
            <p:spPr>
              <a:xfrm>
                <a:off x="7217252" y="1930657"/>
                <a:ext cx="2122762" cy="2358017"/>
              </a:xfrm>
              <a:prstGeom prst="rect">
                <a:avLst/>
              </a:prstGeom>
              <a:noFill/>
              <a:ln>
                <a:noFill/>
              </a:ln>
            </p:spPr>
          </p:pic>
        </p:grpSp>
        <p:sp>
          <p:nvSpPr>
            <p:cNvPr id="206" name="Google Shape;206;p6"/>
            <p:cNvSpPr/>
            <p:nvPr/>
          </p:nvSpPr>
          <p:spPr>
            <a:xfrm>
              <a:off x="558799" y="2165351"/>
              <a:ext cx="2748281" cy="401447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6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945" name="Google Shape;945;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946" name="Google Shape;946;p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Trực quan hoá</a:t>
            </a:r>
            <a:endParaRPr b="1" sz="2400">
              <a:solidFill>
                <a:srgbClr val="0C0C0C"/>
              </a:solidFill>
              <a:latin typeface="Arial"/>
              <a:ea typeface="Arial"/>
              <a:cs typeface="Arial"/>
              <a:sym typeface="Arial"/>
            </a:endParaRPr>
          </a:p>
        </p:txBody>
      </p:sp>
      <p:sp>
        <p:nvSpPr>
          <p:cNvPr id="947" name="Google Shape;947;p60"/>
          <p:cNvSpPr/>
          <p:nvPr/>
        </p:nvSpPr>
        <p:spPr>
          <a:xfrm>
            <a:off x="580388" y="186071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Nhận thông tin chuyên sâu từ dữ liệu đã được trực quan hóa</a:t>
            </a:r>
            <a:endParaRPr sz="1400">
              <a:solidFill>
                <a:schemeClr val="dk1"/>
              </a:solidFill>
              <a:latin typeface="Arial"/>
              <a:ea typeface="Arial"/>
              <a:cs typeface="Arial"/>
              <a:sym typeface="Arial"/>
            </a:endParaRPr>
          </a:p>
        </p:txBody>
      </p:sp>
      <p:sp>
        <p:nvSpPr>
          <p:cNvPr id="948" name="Google Shape;948;p60"/>
          <p:cNvSpPr/>
          <p:nvPr/>
        </p:nvSpPr>
        <p:spPr>
          <a:xfrm>
            <a:off x="693420" y="2121533"/>
            <a:ext cx="8761565" cy="205358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hoá dữ liệu là </a:t>
            </a:r>
            <a:r>
              <a:rPr b="1" lang="en-US" sz="1300">
                <a:solidFill>
                  <a:srgbClr val="0033FF"/>
                </a:solidFill>
                <a:latin typeface="Arial"/>
                <a:ea typeface="Arial"/>
                <a:cs typeface="Arial"/>
                <a:sym typeface="Arial"/>
              </a:rPr>
              <a:t>Quá trình thể hiện trực quan và cung cấp kết quả phân tích dữ liệu một cách dễ hiểu</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Nhu cầu về Trực quan hoá dữ liệu tăng lên để mô tả trực quan nhiều thông tin và cung cấp thông tin cần thiết một cách hiệu quả và rõ ràng.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Kỹ thuật trực quan hóa truyền thống chủ yếu là hiển thị thông tin thống kê về nhật ký hệ thống hoặc kết quả phân tích thực nghiệm trong đồ thị. Về mặt trực quan hóa dữ liệu lớn, có những hạn chế trong việc xem xét tất cả dữ liệu. Cùng với các yếu tố kỹ thuật của trực quan hóa, tầm quan trọng của các yếu tố phương pháp trực quan giúp tóm tắt dữ liệu và xem xét nó ngay lập tức tăng lên.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sẽ sử dụng thư viện cơ bản và phổ biến nhất </a:t>
            </a:r>
            <a:r>
              <a:rPr lang="en-US" sz="1300">
                <a:solidFill>
                  <a:srgbClr val="0033FF"/>
                </a:solidFill>
                <a:latin typeface="Arial"/>
                <a:ea typeface="Arial"/>
                <a:cs typeface="Arial"/>
                <a:sym typeface="Arial"/>
              </a:rPr>
              <a:t>matplotlib</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949" name="Google Shape;949;p60"/>
          <p:cNvGrpSpPr/>
          <p:nvPr/>
        </p:nvGrpSpPr>
        <p:grpSpPr>
          <a:xfrm>
            <a:off x="3112052" y="4205600"/>
            <a:ext cx="3924300" cy="2100824"/>
            <a:chOff x="558800" y="2157730"/>
            <a:chExt cx="3924300" cy="2100824"/>
          </a:xfrm>
        </p:grpSpPr>
        <p:sp>
          <p:nvSpPr>
            <p:cNvPr id="950" name="Google Shape;950;p60"/>
            <p:cNvSpPr/>
            <p:nvPr/>
          </p:nvSpPr>
          <p:spPr>
            <a:xfrm>
              <a:off x="558800" y="2157730"/>
              <a:ext cx="3924300" cy="175102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951" name="Google Shape;951;p60"/>
            <p:cNvPicPr preferRelativeResize="0"/>
            <p:nvPr/>
          </p:nvPicPr>
          <p:blipFill rotWithShape="1">
            <a:blip r:embed="rId3">
              <a:alphaModFix/>
            </a:blip>
            <a:srcRect b="0" l="0" r="0" t="0"/>
            <a:stretch/>
          </p:blipFill>
          <p:spPr>
            <a:xfrm>
              <a:off x="703263" y="2276265"/>
              <a:ext cx="3660507" cy="1502140"/>
            </a:xfrm>
            <a:prstGeom prst="rect">
              <a:avLst/>
            </a:prstGeom>
            <a:noFill/>
            <a:ln>
              <a:noFill/>
            </a:ln>
          </p:spPr>
        </p:pic>
        <p:sp>
          <p:nvSpPr>
            <p:cNvPr id="952" name="Google Shape;952;p60"/>
            <p:cNvSpPr txBox="1"/>
            <p:nvPr/>
          </p:nvSpPr>
          <p:spPr>
            <a:xfrm>
              <a:off x="558800" y="3966954"/>
              <a:ext cx="3924300" cy="29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Ví dụ của Trực quan hoá dữ liệu</a:t>
              </a:r>
              <a:endParaRPr sz="1400">
                <a:solidFill>
                  <a:srgbClr val="262626"/>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6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959" name="Google Shape;959;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960" name="Google Shape;960;p6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matplotlib.pyplot</a:t>
            </a:r>
            <a:endParaRPr b="1" sz="2400">
              <a:solidFill>
                <a:srgbClr val="0C0C0C"/>
              </a:solidFill>
              <a:latin typeface="Arial"/>
              <a:ea typeface="Arial"/>
              <a:cs typeface="Arial"/>
              <a:sym typeface="Arial"/>
            </a:endParaRPr>
          </a:p>
        </p:txBody>
      </p:sp>
      <p:sp>
        <p:nvSpPr>
          <p:cNvPr id="961" name="Google Shape;961;p61"/>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biểu đồ đường đơn giản</a:t>
            </a:r>
            <a:endParaRPr sz="1400">
              <a:solidFill>
                <a:schemeClr val="dk1"/>
              </a:solidFill>
              <a:latin typeface="Arial"/>
              <a:ea typeface="Arial"/>
              <a:cs typeface="Arial"/>
              <a:sym typeface="Arial"/>
            </a:endParaRPr>
          </a:p>
        </p:txBody>
      </p:sp>
      <p:sp>
        <p:nvSpPr>
          <p:cNvPr id="962" name="Google Shape;962;p61"/>
          <p:cNvSpPr/>
          <p:nvPr/>
        </p:nvSpPr>
        <p:spPr>
          <a:xfrm>
            <a:off x="703263" y="2098673"/>
            <a:ext cx="8496300"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Cấu trúc dữ liệu chủ yếu được sử dụng để trực quan hóa là DataFrame của gấu trúc. Đối với những người có thể không quen thuộc với cấu trúc của DataFrame, chúng ta sẽ sử dụng </a:t>
            </a:r>
            <a:r>
              <a:rPr lang="en-US" sz="1300">
                <a:solidFill>
                  <a:srgbClr val="0033FF"/>
                </a:solidFill>
                <a:latin typeface="Arial"/>
                <a:ea typeface="Arial"/>
                <a:cs typeface="Arial"/>
                <a:sym typeface="Arial"/>
              </a:rPr>
              <a:t>các loại dữ liệu cơ bản của Python </a:t>
            </a:r>
            <a:r>
              <a:rPr lang="en-US" sz="1300">
                <a:solidFill>
                  <a:srgbClr val="262626"/>
                </a:solidFill>
                <a:latin typeface="Arial"/>
                <a:ea typeface="Arial"/>
                <a:cs typeface="Arial"/>
                <a:sym typeface="Arial"/>
              </a:rPr>
              <a:t>để trực quan hóa.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tệp plt_1.py để tạo một biểu đồ đường đơn giản bằng matplotlib.</a:t>
            </a:r>
            <a:endParaRPr sz="1300">
              <a:solidFill>
                <a:srgbClr val="262626"/>
              </a:solidFill>
              <a:latin typeface="Arial"/>
              <a:ea typeface="Arial"/>
              <a:cs typeface="Arial"/>
              <a:sym typeface="Arial"/>
            </a:endParaRPr>
          </a:p>
        </p:txBody>
      </p:sp>
      <p:sp>
        <p:nvSpPr>
          <p:cNvPr id="963" name="Google Shape;963;p61"/>
          <p:cNvSpPr txBox="1"/>
          <p:nvPr/>
        </p:nvSpPr>
        <p:spPr>
          <a:xfrm>
            <a:off x="4922520" y="3172711"/>
            <a:ext cx="4640580" cy="2205732"/>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thư viện matplotlib.pyplot và đặt tên là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3-4: Gán x và y của data một cách tương ứng.</a:t>
            </a:r>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 : [1, 2, 3, …, 8, 9]</a:t>
            </a:r>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y : [1, 4, 9, …, 64, 81]</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8-11: Đặt dữ liệu trục x thành dữ liệu ["x"] và dữ liệu trục y thành dữ liệu ["y"] và vẽ một biểu đồ đường trên đối tượng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12: In biểu đồ đường được vẽ trên đối tượng plt.</a:t>
            </a:r>
            <a:endParaRPr b="0" i="0" sz="1300" u="none" cap="none" strike="noStrike">
              <a:solidFill>
                <a:srgbClr val="262626"/>
              </a:solidFill>
              <a:latin typeface="Arial"/>
              <a:ea typeface="Arial"/>
              <a:cs typeface="Arial"/>
              <a:sym typeface="Arial"/>
            </a:endParaRPr>
          </a:p>
        </p:txBody>
      </p:sp>
      <p:grpSp>
        <p:nvGrpSpPr>
          <p:cNvPr id="964" name="Google Shape;964;p61"/>
          <p:cNvGrpSpPr/>
          <p:nvPr/>
        </p:nvGrpSpPr>
        <p:grpSpPr>
          <a:xfrm>
            <a:off x="900578" y="3008460"/>
            <a:ext cx="4355862" cy="3226503"/>
            <a:chOff x="703263" y="2945560"/>
            <a:chExt cx="3769677" cy="2792300"/>
          </a:xfrm>
        </p:grpSpPr>
        <p:pic>
          <p:nvPicPr>
            <p:cNvPr id="965" name="Google Shape;965;p61"/>
            <p:cNvPicPr preferRelativeResize="0"/>
            <p:nvPr/>
          </p:nvPicPr>
          <p:blipFill rotWithShape="1">
            <a:blip r:embed="rId3">
              <a:alphaModFix/>
            </a:blip>
            <a:srcRect b="0" l="0" r="0" t="0"/>
            <a:stretch/>
          </p:blipFill>
          <p:spPr>
            <a:xfrm>
              <a:off x="779463" y="3007413"/>
              <a:ext cx="3620521" cy="2673163"/>
            </a:xfrm>
            <a:prstGeom prst="rect">
              <a:avLst/>
            </a:prstGeom>
            <a:noFill/>
            <a:ln>
              <a:noFill/>
            </a:ln>
          </p:spPr>
        </p:pic>
        <p:sp>
          <p:nvSpPr>
            <p:cNvPr id="966" name="Google Shape;966;p61"/>
            <p:cNvSpPr/>
            <p:nvPr/>
          </p:nvSpPr>
          <p:spPr>
            <a:xfrm>
              <a:off x="703263" y="2945560"/>
              <a:ext cx="3769677" cy="27923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6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973" name="Google Shape;973;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974" name="Google Shape;974;p62"/>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biểu đồ đường đơn giản</a:t>
            </a:r>
            <a:endParaRPr sz="1400">
              <a:solidFill>
                <a:schemeClr val="dk1"/>
              </a:solidFill>
              <a:latin typeface="Arial"/>
              <a:ea typeface="Arial"/>
              <a:cs typeface="Arial"/>
              <a:sym typeface="Arial"/>
            </a:endParaRPr>
          </a:p>
        </p:txBody>
      </p:sp>
      <p:sp>
        <p:nvSpPr>
          <p:cNvPr id="975" name="Google Shape;975;p62"/>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plt_1.py và kiểm tra kết quả.</a:t>
            </a:r>
            <a:endParaRPr sz="1300">
              <a:solidFill>
                <a:srgbClr val="262626"/>
              </a:solidFill>
              <a:latin typeface="Arial"/>
              <a:ea typeface="Arial"/>
              <a:cs typeface="Arial"/>
              <a:sym typeface="Arial"/>
            </a:endParaRPr>
          </a:p>
        </p:txBody>
      </p:sp>
      <p:sp>
        <p:nvSpPr>
          <p:cNvPr id="976" name="Google Shape;976;p62"/>
          <p:cNvSpPr/>
          <p:nvPr/>
        </p:nvSpPr>
        <p:spPr>
          <a:xfrm>
            <a:off x="703263" y="2412016"/>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kiểm tra biểu đồ đường được vẽ dựa trên dữ liệu được tạo.</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Đóng cửa sổ để thoát.</a:t>
            </a:r>
            <a:endParaRPr sz="1300">
              <a:solidFill>
                <a:srgbClr val="262626"/>
              </a:solidFill>
              <a:latin typeface="Arial"/>
              <a:ea typeface="Arial"/>
              <a:cs typeface="Arial"/>
              <a:sym typeface="Arial"/>
            </a:endParaRPr>
          </a:p>
        </p:txBody>
      </p:sp>
      <p:grpSp>
        <p:nvGrpSpPr>
          <p:cNvPr id="977" name="Google Shape;977;p62"/>
          <p:cNvGrpSpPr/>
          <p:nvPr/>
        </p:nvGrpSpPr>
        <p:grpSpPr>
          <a:xfrm>
            <a:off x="703263" y="2078746"/>
            <a:ext cx="3779836" cy="276999"/>
            <a:chOff x="3716526" y="2460828"/>
            <a:chExt cx="3779836" cy="276999"/>
          </a:xfrm>
        </p:grpSpPr>
        <p:sp>
          <p:nvSpPr>
            <p:cNvPr id="978" name="Google Shape;978;p62"/>
            <p:cNvSpPr txBox="1"/>
            <p:nvPr/>
          </p:nvSpPr>
          <p:spPr>
            <a:xfrm>
              <a:off x="3800649" y="2460828"/>
              <a:ext cx="369571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plt_1.py</a:t>
              </a:r>
              <a:endParaRPr/>
            </a:p>
          </p:txBody>
        </p:sp>
        <p:sp>
          <p:nvSpPr>
            <p:cNvPr id="979" name="Google Shape;979;p62"/>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980" name="Google Shape;980;p62"/>
          <p:cNvGrpSpPr/>
          <p:nvPr/>
        </p:nvGrpSpPr>
        <p:grpSpPr>
          <a:xfrm>
            <a:off x="703263" y="3060090"/>
            <a:ext cx="3914457" cy="3112110"/>
            <a:chOff x="703263" y="3113430"/>
            <a:chExt cx="3914457" cy="3112110"/>
          </a:xfrm>
        </p:grpSpPr>
        <p:pic>
          <p:nvPicPr>
            <p:cNvPr id="981" name="Google Shape;981;p62"/>
            <p:cNvPicPr preferRelativeResize="0"/>
            <p:nvPr/>
          </p:nvPicPr>
          <p:blipFill rotWithShape="1">
            <a:blip r:embed="rId3">
              <a:alphaModFix/>
            </a:blip>
            <a:srcRect b="0" l="0" r="0" t="0"/>
            <a:stretch/>
          </p:blipFill>
          <p:spPr>
            <a:xfrm>
              <a:off x="771843" y="3175630"/>
              <a:ext cx="3779836" cy="2975409"/>
            </a:xfrm>
            <a:prstGeom prst="rect">
              <a:avLst/>
            </a:prstGeom>
            <a:noFill/>
            <a:ln>
              <a:noFill/>
            </a:ln>
          </p:spPr>
        </p:pic>
        <p:sp>
          <p:nvSpPr>
            <p:cNvPr id="982" name="Google Shape;982;p62"/>
            <p:cNvSpPr/>
            <p:nvPr/>
          </p:nvSpPr>
          <p:spPr>
            <a:xfrm>
              <a:off x="703263" y="3113430"/>
              <a:ext cx="3914457" cy="311211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6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989" name="Google Shape;989;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990" name="Google Shape;990;p63"/>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biểu đồ phân tán đơn giản</a:t>
            </a:r>
            <a:endParaRPr sz="1400">
              <a:solidFill>
                <a:schemeClr val="dk1"/>
              </a:solidFill>
              <a:latin typeface="Arial"/>
              <a:ea typeface="Arial"/>
              <a:cs typeface="Arial"/>
              <a:sym typeface="Arial"/>
            </a:endParaRPr>
          </a:p>
        </p:txBody>
      </p:sp>
      <p:sp>
        <p:nvSpPr>
          <p:cNvPr id="991" name="Google Shape;991;p63"/>
          <p:cNvSpPr/>
          <p:nvPr/>
        </p:nvSpPr>
        <p:spPr>
          <a:xfrm>
            <a:off x="703263" y="1751161"/>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tạo một biểu đồ phân tán thay vì một biểu đồ đường thẳng.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Tạo tệp plt_2.py.</a:t>
            </a:r>
            <a:endParaRPr sz="1300">
              <a:solidFill>
                <a:srgbClr val="262626"/>
              </a:solidFill>
              <a:latin typeface="Arial"/>
              <a:ea typeface="Arial"/>
              <a:cs typeface="Arial"/>
              <a:sym typeface="Arial"/>
            </a:endParaRPr>
          </a:p>
        </p:txBody>
      </p:sp>
      <p:sp>
        <p:nvSpPr>
          <p:cNvPr id="992" name="Google Shape;992;p63"/>
          <p:cNvSpPr txBox="1"/>
          <p:nvPr/>
        </p:nvSpPr>
        <p:spPr>
          <a:xfrm>
            <a:off x="5135880" y="2475548"/>
            <a:ext cx="4332120" cy="2805896"/>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thư viện matplotlib.pyplot và đặt tên là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3-6: Gán x và y của data một cách tương ứng.</a:t>
            </a:r>
            <a:endParaRPr b="0" i="0" sz="1300" u="none" cap="none" strike="noStrike">
              <a:solidFill>
                <a:srgbClr val="262626"/>
              </a:solidFill>
              <a:latin typeface="Arial"/>
              <a:ea typeface="Arial"/>
              <a:cs typeface="Arial"/>
              <a:sym typeface="Arial"/>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 [1, 2, 3 ,…, 8, 9]</a:t>
            </a:r>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y: [1, 4, 9, …, 64, 81]</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8-12: Đặt dữ liệu trục x thành dữ liệu ["x"] và dữ liệu trục y thành dữ liệu ["y"]. Đặt điểm đánh dấu thành kiểu vòng tròn "o" và vẽ biểu đồ phân tán trên đối tượng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12: In biểu đồ phân tán được vẽ trên đối tượng plt.</a:t>
            </a:r>
            <a:endParaRPr b="0" i="0" sz="1300" u="none" cap="none" strike="noStrike">
              <a:solidFill>
                <a:srgbClr val="262626"/>
              </a:solidFill>
              <a:latin typeface="Arial"/>
              <a:ea typeface="Arial"/>
              <a:cs typeface="Arial"/>
              <a:sym typeface="Arial"/>
            </a:endParaRPr>
          </a:p>
        </p:txBody>
      </p:sp>
      <p:grpSp>
        <p:nvGrpSpPr>
          <p:cNvPr id="993" name="Google Shape;993;p63"/>
          <p:cNvGrpSpPr/>
          <p:nvPr/>
        </p:nvGrpSpPr>
        <p:grpSpPr>
          <a:xfrm>
            <a:off x="703263" y="2453858"/>
            <a:ext cx="4598215" cy="3794542"/>
            <a:chOff x="703263" y="2453858"/>
            <a:chExt cx="3868737" cy="3192562"/>
          </a:xfrm>
        </p:grpSpPr>
        <p:pic>
          <p:nvPicPr>
            <p:cNvPr id="994" name="Google Shape;994;p63"/>
            <p:cNvPicPr preferRelativeResize="0"/>
            <p:nvPr/>
          </p:nvPicPr>
          <p:blipFill rotWithShape="1">
            <a:blip r:embed="rId3">
              <a:alphaModFix/>
            </a:blip>
            <a:srcRect b="0" l="0" r="0" t="0"/>
            <a:stretch/>
          </p:blipFill>
          <p:spPr>
            <a:xfrm>
              <a:off x="761105" y="2506028"/>
              <a:ext cx="3760095" cy="3071404"/>
            </a:xfrm>
            <a:prstGeom prst="rect">
              <a:avLst/>
            </a:prstGeom>
            <a:noFill/>
            <a:ln>
              <a:noFill/>
            </a:ln>
          </p:spPr>
        </p:pic>
        <p:sp>
          <p:nvSpPr>
            <p:cNvPr id="995" name="Google Shape;995;p63"/>
            <p:cNvSpPr/>
            <p:nvPr/>
          </p:nvSpPr>
          <p:spPr>
            <a:xfrm>
              <a:off x="703263" y="2453858"/>
              <a:ext cx="3868737" cy="319256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6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1002" name="Google Shape;1002;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03" name="Google Shape;1003;p64"/>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biểu đồ phân tán đơn giản</a:t>
            </a:r>
            <a:endParaRPr sz="1400">
              <a:solidFill>
                <a:schemeClr val="dk1"/>
              </a:solidFill>
              <a:latin typeface="Arial"/>
              <a:ea typeface="Arial"/>
              <a:cs typeface="Arial"/>
              <a:sym typeface="Arial"/>
            </a:endParaRPr>
          </a:p>
        </p:txBody>
      </p:sp>
      <p:sp>
        <p:nvSpPr>
          <p:cNvPr id="1004" name="Google Shape;1004;p64"/>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plt_2.py và kiểm tra kết quả.</a:t>
            </a:r>
            <a:endParaRPr sz="1300">
              <a:solidFill>
                <a:srgbClr val="262626"/>
              </a:solidFill>
              <a:latin typeface="Arial"/>
              <a:ea typeface="Arial"/>
              <a:cs typeface="Arial"/>
              <a:sym typeface="Arial"/>
            </a:endParaRPr>
          </a:p>
        </p:txBody>
      </p:sp>
      <p:sp>
        <p:nvSpPr>
          <p:cNvPr id="1005" name="Google Shape;1005;p64"/>
          <p:cNvSpPr/>
          <p:nvPr/>
        </p:nvSpPr>
        <p:spPr>
          <a:xfrm>
            <a:off x="703263" y="2446275"/>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kiểm tra biểu đồ phân tán được vẽ dựa trên dữ liệu được tạo.</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Đóng cửa sổ để thoát.</a:t>
            </a:r>
            <a:endParaRPr sz="1300">
              <a:solidFill>
                <a:srgbClr val="262626"/>
              </a:solidFill>
              <a:latin typeface="Arial"/>
              <a:ea typeface="Arial"/>
              <a:cs typeface="Arial"/>
              <a:sym typeface="Arial"/>
            </a:endParaRPr>
          </a:p>
        </p:txBody>
      </p:sp>
      <p:grpSp>
        <p:nvGrpSpPr>
          <p:cNvPr id="1006" name="Google Shape;1006;p64"/>
          <p:cNvGrpSpPr/>
          <p:nvPr/>
        </p:nvGrpSpPr>
        <p:grpSpPr>
          <a:xfrm>
            <a:off x="703263" y="2096588"/>
            <a:ext cx="3779836" cy="276999"/>
            <a:chOff x="3716526" y="2460828"/>
            <a:chExt cx="3779836" cy="276999"/>
          </a:xfrm>
        </p:grpSpPr>
        <p:sp>
          <p:nvSpPr>
            <p:cNvPr id="1007" name="Google Shape;1007;p64"/>
            <p:cNvSpPr txBox="1"/>
            <p:nvPr/>
          </p:nvSpPr>
          <p:spPr>
            <a:xfrm>
              <a:off x="3800649" y="2460828"/>
              <a:ext cx="369571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plt_2.py</a:t>
              </a:r>
              <a:endParaRPr/>
            </a:p>
          </p:txBody>
        </p:sp>
        <p:sp>
          <p:nvSpPr>
            <p:cNvPr id="1008" name="Google Shape;1008;p64"/>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1009" name="Google Shape;1009;p64"/>
          <p:cNvGrpSpPr/>
          <p:nvPr/>
        </p:nvGrpSpPr>
        <p:grpSpPr>
          <a:xfrm>
            <a:off x="703263" y="3093720"/>
            <a:ext cx="3998277" cy="3131820"/>
            <a:chOff x="703263" y="3093720"/>
            <a:chExt cx="3998277" cy="3131820"/>
          </a:xfrm>
        </p:grpSpPr>
        <p:pic>
          <p:nvPicPr>
            <p:cNvPr id="1010" name="Google Shape;1010;p64"/>
            <p:cNvPicPr preferRelativeResize="0"/>
            <p:nvPr/>
          </p:nvPicPr>
          <p:blipFill rotWithShape="1">
            <a:blip r:embed="rId3">
              <a:alphaModFix/>
            </a:blip>
            <a:srcRect b="0" l="0" r="0" t="0"/>
            <a:stretch/>
          </p:blipFill>
          <p:spPr>
            <a:xfrm>
              <a:off x="769257" y="3155309"/>
              <a:ext cx="3844576" cy="2986411"/>
            </a:xfrm>
            <a:prstGeom prst="rect">
              <a:avLst/>
            </a:prstGeom>
            <a:noFill/>
            <a:ln>
              <a:noFill/>
            </a:ln>
          </p:spPr>
        </p:pic>
        <p:sp>
          <p:nvSpPr>
            <p:cNvPr id="1011" name="Google Shape;1011;p64"/>
            <p:cNvSpPr/>
            <p:nvPr/>
          </p:nvSpPr>
          <p:spPr>
            <a:xfrm>
              <a:off x="703263" y="3093720"/>
              <a:ext cx="3998277" cy="313182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6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1018" name="Google Shape;1018;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19" name="Google Shape;1019;p65"/>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nhiều biểu đồ đồng thời</a:t>
            </a:r>
            <a:endParaRPr sz="1400">
              <a:solidFill>
                <a:schemeClr val="dk1"/>
              </a:solidFill>
              <a:latin typeface="Arial"/>
              <a:ea typeface="Arial"/>
              <a:cs typeface="Arial"/>
              <a:sym typeface="Arial"/>
            </a:endParaRPr>
          </a:p>
        </p:txBody>
      </p:sp>
      <p:sp>
        <p:nvSpPr>
          <p:cNvPr id="1020" name="Google Shape;1020;p65"/>
          <p:cNvSpPr/>
          <p:nvPr/>
        </p:nvSpPr>
        <p:spPr>
          <a:xfrm>
            <a:off x="703263" y="1751161"/>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tạo biểu đồ đường thẳng và biểu đồ phân tán trong cùng một không gian đồ thị.</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Tạo tệp plt_3.py.</a:t>
            </a:r>
            <a:endParaRPr sz="1300">
              <a:solidFill>
                <a:srgbClr val="262626"/>
              </a:solidFill>
              <a:latin typeface="Arial"/>
              <a:ea typeface="Arial"/>
              <a:cs typeface="Arial"/>
              <a:sym typeface="Arial"/>
            </a:endParaRPr>
          </a:p>
        </p:txBody>
      </p:sp>
      <p:pic>
        <p:nvPicPr>
          <p:cNvPr id="1021" name="Google Shape;1021;p65"/>
          <p:cNvPicPr preferRelativeResize="0"/>
          <p:nvPr/>
        </p:nvPicPr>
        <p:blipFill rotWithShape="1">
          <a:blip r:embed="rId3">
            <a:alphaModFix/>
          </a:blip>
          <a:srcRect b="0" l="0" r="0" t="0"/>
          <a:stretch/>
        </p:blipFill>
        <p:spPr>
          <a:xfrm>
            <a:off x="779462" y="2535715"/>
            <a:ext cx="2580957" cy="3639675"/>
          </a:xfrm>
          <a:prstGeom prst="rect">
            <a:avLst/>
          </a:prstGeom>
          <a:noFill/>
          <a:ln>
            <a:noFill/>
          </a:ln>
        </p:spPr>
      </p:pic>
      <p:sp>
        <p:nvSpPr>
          <p:cNvPr id="1022" name="Google Shape;1022;p65"/>
          <p:cNvSpPr txBox="1"/>
          <p:nvPr/>
        </p:nvSpPr>
        <p:spPr>
          <a:xfrm>
            <a:off x="3322320" y="2528888"/>
            <a:ext cx="6202680" cy="2405787"/>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thư viện matplotlib.pyplot và đặt tên là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3-6: Gán x và y của data1 một cách tương ứng.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8-11: Gán x và y của data2 một cách tương ứng.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13-17: Đặt dữ liệu trục x thành dữ liệu trục 1 ["x"] và trục y thành dữ liệu1 ["y"]. Đặt màu thành "r" màu đỏ và vẽ biểu đồ đường trên đối tượng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18-22: Đặt dữ liệu trục x thành data2["x"] và dữ liệu trục y thành data2["y"]. Đặt điểm đánh dấu thành loại hình tam giác "^" và vẽ biểu đồ phân tán trên đối tượng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12: In biểu đồ phân tán được vẽ trên đối tượng plt.</a:t>
            </a:r>
            <a:endParaRPr b="0" i="0" sz="1300" u="none" cap="none" strike="noStrike">
              <a:solidFill>
                <a:srgbClr val="262626"/>
              </a:solidFill>
              <a:latin typeface="Arial"/>
              <a:ea typeface="Arial"/>
              <a:cs typeface="Arial"/>
              <a:sym typeface="Arial"/>
            </a:endParaRPr>
          </a:p>
        </p:txBody>
      </p:sp>
      <p:sp>
        <p:nvSpPr>
          <p:cNvPr id="1023" name="Google Shape;1023;p65"/>
          <p:cNvSpPr/>
          <p:nvPr/>
        </p:nvSpPr>
        <p:spPr>
          <a:xfrm>
            <a:off x="703263" y="2453858"/>
            <a:ext cx="2748597" cy="379454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6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1030" name="Google Shape;1030;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31" name="Google Shape;1031;p66"/>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nhiều biểu đồ đồng thời</a:t>
            </a:r>
            <a:endParaRPr sz="1400">
              <a:solidFill>
                <a:schemeClr val="dk1"/>
              </a:solidFill>
              <a:latin typeface="Arial"/>
              <a:ea typeface="Arial"/>
              <a:cs typeface="Arial"/>
              <a:sym typeface="Arial"/>
            </a:endParaRPr>
          </a:p>
        </p:txBody>
      </p:sp>
      <p:sp>
        <p:nvSpPr>
          <p:cNvPr id="1032" name="Google Shape;1032;p66"/>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plt_3.py và kiểm tra kết quả.</a:t>
            </a:r>
            <a:endParaRPr sz="1300">
              <a:solidFill>
                <a:srgbClr val="262626"/>
              </a:solidFill>
              <a:latin typeface="Arial"/>
              <a:ea typeface="Arial"/>
              <a:cs typeface="Arial"/>
              <a:sym typeface="Arial"/>
            </a:endParaRPr>
          </a:p>
        </p:txBody>
      </p:sp>
      <p:sp>
        <p:nvSpPr>
          <p:cNvPr id="1033" name="Google Shape;1033;p66"/>
          <p:cNvSpPr/>
          <p:nvPr/>
        </p:nvSpPr>
        <p:spPr>
          <a:xfrm>
            <a:off x="703263" y="2404396"/>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kiểm tra biểu đồ phân tán và biểu đồ đường được vẽ dựa trên dữ liệu được tạo.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Đóng cửa sổ để thoát.</a:t>
            </a:r>
            <a:endParaRPr sz="1300">
              <a:solidFill>
                <a:srgbClr val="262626"/>
              </a:solidFill>
              <a:latin typeface="Arial"/>
              <a:ea typeface="Arial"/>
              <a:cs typeface="Arial"/>
              <a:sym typeface="Arial"/>
            </a:endParaRPr>
          </a:p>
        </p:txBody>
      </p:sp>
      <p:grpSp>
        <p:nvGrpSpPr>
          <p:cNvPr id="1034" name="Google Shape;1034;p66"/>
          <p:cNvGrpSpPr/>
          <p:nvPr/>
        </p:nvGrpSpPr>
        <p:grpSpPr>
          <a:xfrm>
            <a:off x="703263" y="2078746"/>
            <a:ext cx="3779836" cy="276999"/>
            <a:chOff x="3716526" y="2460828"/>
            <a:chExt cx="3779836" cy="276999"/>
          </a:xfrm>
        </p:grpSpPr>
        <p:sp>
          <p:nvSpPr>
            <p:cNvPr id="1035" name="Google Shape;1035;p66"/>
            <p:cNvSpPr txBox="1"/>
            <p:nvPr/>
          </p:nvSpPr>
          <p:spPr>
            <a:xfrm>
              <a:off x="3800649" y="2460828"/>
              <a:ext cx="369571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plt_3.py</a:t>
              </a:r>
              <a:endParaRPr/>
            </a:p>
          </p:txBody>
        </p:sp>
        <p:sp>
          <p:nvSpPr>
            <p:cNvPr id="1036" name="Google Shape;1036;p66"/>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1037" name="Google Shape;1037;p66"/>
          <p:cNvGrpSpPr/>
          <p:nvPr/>
        </p:nvGrpSpPr>
        <p:grpSpPr>
          <a:xfrm>
            <a:off x="703263" y="3054942"/>
            <a:ext cx="4028757" cy="3223937"/>
            <a:chOff x="703263" y="3077802"/>
            <a:chExt cx="4028757" cy="3223937"/>
          </a:xfrm>
        </p:grpSpPr>
        <p:pic>
          <p:nvPicPr>
            <p:cNvPr id="1038" name="Google Shape;1038;p66"/>
            <p:cNvPicPr preferRelativeResize="0"/>
            <p:nvPr/>
          </p:nvPicPr>
          <p:blipFill rotWithShape="1">
            <a:blip r:embed="rId3">
              <a:alphaModFix/>
            </a:blip>
            <a:srcRect b="0" l="0" r="0" t="0"/>
            <a:stretch/>
          </p:blipFill>
          <p:spPr>
            <a:xfrm>
              <a:off x="772349" y="3160390"/>
              <a:ext cx="3873574" cy="3063872"/>
            </a:xfrm>
            <a:prstGeom prst="rect">
              <a:avLst/>
            </a:prstGeom>
            <a:noFill/>
            <a:ln>
              <a:noFill/>
            </a:ln>
          </p:spPr>
        </p:pic>
        <p:sp>
          <p:nvSpPr>
            <p:cNvPr id="1039" name="Google Shape;1039;p66"/>
            <p:cNvSpPr/>
            <p:nvPr/>
          </p:nvSpPr>
          <p:spPr>
            <a:xfrm>
              <a:off x="703263" y="3077802"/>
              <a:ext cx="4028757" cy="322393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67"/>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Trực quan hoá dữ liệu nhiệt độ</a:t>
            </a:r>
            <a:endParaRPr b="1" sz="3600">
              <a:solidFill>
                <a:schemeClr val="dk1"/>
              </a:solidFill>
              <a:latin typeface="Arial"/>
              <a:ea typeface="Arial"/>
              <a:cs typeface="Arial"/>
              <a:sym typeface="Arial"/>
            </a:endParaRPr>
          </a:p>
        </p:txBody>
      </p:sp>
      <p:sp>
        <p:nvSpPr>
          <p:cNvPr id="1046" name="Google Shape;1046;p6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3.</a:t>
            </a:r>
            <a:endParaRPr/>
          </a:p>
        </p:txBody>
      </p:sp>
      <p:sp>
        <p:nvSpPr>
          <p:cNvPr id="1047" name="Google Shape;1047;p67"/>
          <p:cNvSpPr/>
          <p:nvPr/>
        </p:nvSpPr>
        <p:spPr>
          <a:xfrm>
            <a:off x="1054112" y="4437133"/>
            <a:ext cx="7365988" cy="682238"/>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3.1. Trực quan hoá dữ liệu</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3.2. Dự án Toy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6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054" name="Google Shape;1054;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55" name="Google Shape;1055;p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nhiệt độ &amp; độ ẩm</a:t>
            </a:r>
            <a:endParaRPr b="1" sz="2400">
              <a:solidFill>
                <a:srgbClr val="0C0C0C"/>
              </a:solidFill>
              <a:latin typeface="Arial"/>
              <a:ea typeface="Arial"/>
              <a:cs typeface="Arial"/>
              <a:sym typeface="Arial"/>
            </a:endParaRPr>
          </a:p>
        </p:txBody>
      </p:sp>
      <p:sp>
        <p:nvSpPr>
          <p:cNvPr id="1056" name="Google Shape;1056;p68"/>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DHT-11</a:t>
            </a:r>
            <a:endParaRPr/>
          </a:p>
        </p:txBody>
      </p:sp>
      <p:sp>
        <p:nvSpPr>
          <p:cNvPr id="1057" name="Google Shape;1057;p68"/>
          <p:cNvSpPr/>
          <p:nvPr/>
        </p:nvSpPr>
        <p:spPr>
          <a:xfrm>
            <a:off x="3521404" y="2152013"/>
            <a:ext cx="5933579" cy="155088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DHT-11 là một cảm biến đo nhiệt độ và độ ẩm và trả lại giá trị đo được cho đầu ra kỹ thuật số.</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Vì giá trị đo được trả về dưới dạng DOUT, nó có thể được đọc trực tiếp mà không cần chuyển đổi qua MCP3008.</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Bây giờ hãy tiến hành một dự án Trực quan hoá dữ liệu sử dụng DHT-11 and Nút bấm.</a:t>
            </a:r>
            <a:endParaRPr sz="1300">
              <a:solidFill>
                <a:srgbClr val="262626"/>
              </a:solidFill>
              <a:latin typeface="Arial"/>
              <a:ea typeface="Arial"/>
              <a:cs typeface="Arial"/>
              <a:sym typeface="Arial"/>
            </a:endParaRPr>
          </a:p>
        </p:txBody>
      </p:sp>
      <p:sp>
        <p:nvSpPr>
          <p:cNvPr id="1058" name="Google Shape;1058;p68"/>
          <p:cNvSpPr/>
          <p:nvPr/>
        </p:nvSpPr>
        <p:spPr>
          <a:xfrm>
            <a:off x="558800" y="2188210"/>
            <a:ext cx="2818143" cy="175102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059" name="Google Shape;1059;p68"/>
          <p:cNvPicPr preferRelativeResize="0"/>
          <p:nvPr/>
        </p:nvPicPr>
        <p:blipFill rotWithShape="1">
          <a:blip r:embed="rId3">
            <a:alphaModFix/>
          </a:blip>
          <a:srcRect b="0" l="0" r="0" t="0"/>
          <a:stretch/>
        </p:blipFill>
        <p:spPr>
          <a:xfrm>
            <a:off x="703262" y="2259703"/>
            <a:ext cx="2569098" cy="160804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6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066" name="Google Shape;1066;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67" name="Google Shape;1067;p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Trực quan hoá nhiệt độ</a:t>
            </a:r>
            <a:endParaRPr b="1" sz="2400">
              <a:solidFill>
                <a:srgbClr val="0C0C0C"/>
              </a:solidFill>
              <a:latin typeface="Arial"/>
              <a:ea typeface="Arial"/>
              <a:cs typeface="Arial"/>
              <a:sym typeface="Arial"/>
            </a:endParaRPr>
          </a:p>
        </p:txBody>
      </p:sp>
      <p:sp>
        <p:nvSpPr>
          <p:cNvPr id="1068" name="Google Shape;1068;p69"/>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Tổng quan dự án</a:t>
            </a:r>
            <a:endParaRPr sz="1400">
              <a:solidFill>
                <a:schemeClr val="dk1"/>
              </a:solidFill>
              <a:latin typeface="Arial"/>
              <a:ea typeface="Arial"/>
              <a:cs typeface="Arial"/>
              <a:sym typeface="Arial"/>
            </a:endParaRPr>
          </a:p>
        </p:txBody>
      </p:sp>
      <p:sp>
        <p:nvSpPr>
          <p:cNvPr id="1069" name="Google Shape;1069;p69"/>
          <p:cNvSpPr/>
          <p:nvPr/>
        </p:nvSpPr>
        <p:spPr>
          <a:xfrm>
            <a:off x="3871564" y="2152013"/>
            <a:ext cx="5596436" cy="175606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 án cung cấp dữ liệu được trực quan hoá theo thời gian thực dựa trên nhiệt độ được đo bằng cảm biến.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DHT-11 VCC – Raspberry Pi 5v</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DHT-11 GND - Raspberry Pi GND</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DHT-11 DOUT – Raspberry Pi GPIO 20</a:t>
            </a:r>
            <a:endParaRPr b="0" i="0" sz="1300" u="none" cap="none" strike="noStrike">
              <a:solidFill>
                <a:srgbClr val="262626"/>
              </a:solidFill>
              <a:latin typeface="Arial"/>
              <a:ea typeface="Arial"/>
              <a:cs typeface="Arial"/>
              <a:sym typeface="Arial"/>
            </a:endParaRPr>
          </a:p>
        </p:txBody>
      </p:sp>
      <p:sp>
        <p:nvSpPr>
          <p:cNvPr id="1070" name="Google Shape;1070;p69"/>
          <p:cNvSpPr/>
          <p:nvPr/>
        </p:nvSpPr>
        <p:spPr>
          <a:xfrm>
            <a:off x="558799" y="2165351"/>
            <a:ext cx="3162175" cy="3983989"/>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071" name="Google Shape;1071;p69"/>
          <p:cNvPicPr preferRelativeResize="0"/>
          <p:nvPr/>
        </p:nvPicPr>
        <p:blipFill rotWithShape="1">
          <a:blip r:embed="rId3">
            <a:alphaModFix/>
          </a:blip>
          <a:srcRect b="0" l="0" r="0" t="0"/>
          <a:stretch/>
        </p:blipFill>
        <p:spPr>
          <a:xfrm>
            <a:off x="705124" y="2257151"/>
            <a:ext cx="2869523" cy="3800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Bật LED</a:t>
            </a:r>
            <a:endParaRPr/>
          </a:p>
        </p:txBody>
      </p:sp>
      <p:sp>
        <p:nvSpPr>
          <p:cNvPr id="213" name="Google Shape;213;p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14" name="Google Shape;214;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15" name="Google Shape;215;p7"/>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Bật LED</a:t>
            </a:r>
            <a:endParaRPr/>
          </a:p>
        </p:txBody>
      </p:sp>
      <p:pic>
        <p:nvPicPr>
          <p:cNvPr id="216" name="Google Shape;216;p7"/>
          <p:cNvPicPr preferRelativeResize="0"/>
          <p:nvPr/>
        </p:nvPicPr>
        <p:blipFill rotWithShape="1">
          <a:blip r:embed="rId3">
            <a:alphaModFix/>
          </a:blip>
          <a:srcRect b="0" l="0" r="0" t="0"/>
          <a:stretch/>
        </p:blipFill>
        <p:spPr>
          <a:xfrm>
            <a:off x="698816" y="2312750"/>
            <a:ext cx="2859088" cy="3722209"/>
          </a:xfrm>
          <a:prstGeom prst="rect">
            <a:avLst/>
          </a:prstGeom>
          <a:noFill/>
          <a:ln>
            <a:noFill/>
          </a:ln>
        </p:spPr>
      </p:pic>
      <p:sp>
        <p:nvSpPr>
          <p:cNvPr id="217" name="Google Shape;217;p7"/>
          <p:cNvSpPr/>
          <p:nvPr/>
        </p:nvSpPr>
        <p:spPr>
          <a:xfrm>
            <a:off x="3813942" y="2098673"/>
            <a:ext cx="5520557" cy="256141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20 – Cực dương của LED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Cực âm của LED –Điện trở</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Điện trở - Hàng chân âm trên board cắm</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Hàng chân âm trên board cắm – Cực nguồn âm trên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 cho thấy tín hiệu từ GPIO truyền qua cực dương đến cực âm của LED, qua điện trở và cuối cùng đến nguồn âm (Ground - GND) của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chuẩn bị xong mạch điện, chuyển tiếp sang lập trình Python.</a:t>
            </a:r>
            <a:endParaRPr sz="1300">
              <a:solidFill>
                <a:srgbClr val="262626"/>
              </a:solidFill>
              <a:latin typeface="Arial"/>
              <a:ea typeface="Arial"/>
              <a:cs typeface="Arial"/>
              <a:sym typeface="Arial"/>
            </a:endParaRPr>
          </a:p>
        </p:txBody>
      </p:sp>
      <p:sp>
        <p:nvSpPr>
          <p:cNvPr id="218" name="Google Shape;218;p7"/>
          <p:cNvSpPr/>
          <p:nvPr/>
        </p:nvSpPr>
        <p:spPr>
          <a:xfrm>
            <a:off x="558799" y="2165350"/>
            <a:ext cx="3098801" cy="405447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7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078" name="Google Shape;1078;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79" name="Google Shape;1079;p70"/>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Nhập các lệnh sau để giảm nguy cơ xảy ra lỗi.</a:t>
            </a:r>
            <a:endParaRPr sz="1400">
              <a:solidFill>
                <a:schemeClr val="dk1"/>
              </a:solidFill>
              <a:latin typeface="Arial"/>
              <a:ea typeface="Arial"/>
              <a:cs typeface="Arial"/>
              <a:sym typeface="Arial"/>
            </a:endParaRPr>
          </a:p>
        </p:txBody>
      </p:sp>
      <p:sp>
        <p:nvSpPr>
          <p:cNvPr id="1080" name="Google Shape;1080;p70"/>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Đề xuất sử dụng trước khi thực hiện dự án</a:t>
            </a:r>
            <a:endParaRPr sz="1300">
              <a:solidFill>
                <a:srgbClr val="262626"/>
              </a:solidFill>
              <a:latin typeface="Arial"/>
              <a:ea typeface="Arial"/>
              <a:cs typeface="Arial"/>
              <a:sym typeface="Arial"/>
            </a:endParaRPr>
          </a:p>
        </p:txBody>
      </p:sp>
      <p:grpSp>
        <p:nvGrpSpPr>
          <p:cNvPr id="1081" name="Google Shape;1081;p70"/>
          <p:cNvGrpSpPr/>
          <p:nvPr/>
        </p:nvGrpSpPr>
        <p:grpSpPr>
          <a:xfrm>
            <a:off x="703263" y="2078746"/>
            <a:ext cx="5250497" cy="276999"/>
            <a:chOff x="3716526" y="2460828"/>
            <a:chExt cx="5250497" cy="276999"/>
          </a:xfrm>
        </p:grpSpPr>
        <p:sp>
          <p:nvSpPr>
            <p:cNvPr id="1082" name="Google Shape;1082;p70"/>
            <p:cNvSpPr txBox="1"/>
            <p:nvPr/>
          </p:nvSpPr>
          <p:spPr>
            <a:xfrm>
              <a:off x="3800649" y="2460828"/>
              <a:ext cx="516637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apt-get install libatlas-base-dev</a:t>
              </a:r>
              <a:endParaRPr/>
            </a:p>
          </p:txBody>
        </p:sp>
        <p:sp>
          <p:nvSpPr>
            <p:cNvPr id="1083" name="Google Shape;1083;p70"/>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sp>
        <p:nvSpPr>
          <p:cNvPr id="1084" name="Google Shape;1084;p70"/>
          <p:cNvSpPr/>
          <p:nvPr/>
        </p:nvSpPr>
        <p:spPr>
          <a:xfrm>
            <a:off x="703263" y="2530095"/>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Loại bỏ xung đột tiềm ẩn với thư viện numpy hiện có.</a:t>
            </a:r>
            <a:endParaRPr sz="1300">
              <a:solidFill>
                <a:srgbClr val="262626"/>
              </a:solidFill>
              <a:latin typeface="Arial"/>
              <a:ea typeface="Arial"/>
              <a:cs typeface="Arial"/>
              <a:sym typeface="Arial"/>
            </a:endParaRPr>
          </a:p>
        </p:txBody>
      </p:sp>
      <p:grpSp>
        <p:nvGrpSpPr>
          <p:cNvPr id="1085" name="Google Shape;1085;p70"/>
          <p:cNvGrpSpPr/>
          <p:nvPr/>
        </p:nvGrpSpPr>
        <p:grpSpPr>
          <a:xfrm>
            <a:off x="703263" y="2857680"/>
            <a:ext cx="5250498" cy="276999"/>
            <a:chOff x="3716526" y="2460828"/>
            <a:chExt cx="4292011" cy="276999"/>
          </a:xfrm>
        </p:grpSpPr>
        <p:sp>
          <p:nvSpPr>
            <p:cNvPr id="1086" name="Google Shape;1086;p70"/>
            <p:cNvSpPr txBox="1"/>
            <p:nvPr/>
          </p:nvSpPr>
          <p:spPr>
            <a:xfrm>
              <a:off x="3800649" y="2460828"/>
              <a:ext cx="4207888"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pip3 uninstall numpy</a:t>
              </a:r>
              <a:endParaRPr sz="1200">
                <a:solidFill>
                  <a:schemeClr val="lt1"/>
                </a:solidFill>
                <a:latin typeface="Arial"/>
                <a:ea typeface="Arial"/>
                <a:cs typeface="Arial"/>
                <a:sym typeface="Arial"/>
              </a:endParaRPr>
            </a:p>
          </p:txBody>
        </p:sp>
        <p:sp>
          <p:nvSpPr>
            <p:cNvPr id="1087" name="Google Shape;1087;p70"/>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sp>
        <p:nvSpPr>
          <p:cNvPr id="1088" name="Google Shape;1088;p70"/>
          <p:cNvSpPr/>
          <p:nvPr/>
        </p:nvSpPr>
        <p:spPr>
          <a:xfrm>
            <a:off x="703263" y="3309029"/>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thư viện trực quan hóa.</a:t>
            </a:r>
            <a:endParaRPr sz="1300">
              <a:solidFill>
                <a:srgbClr val="262626"/>
              </a:solidFill>
              <a:latin typeface="Arial"/>
              <a:ea typeface="Arial"/>
              <a:cs typeface="Arial"/>
              <a:sym typeface="Arial"/>
            </a:endParaRPr>
          </a:p>
        </p:txBody>
      </p:sp>
      <p:grpSp>
        <p:nvGrpSpPr>
          <p:cNvPr id="1089" name="Google Shape;1089;p70"/>
          <p:cNvGrpSpPr/>
          <p:nvPr/>
        </p:nvGrpSpPr>
        <p:grpSpPr>
          <a:xfrm>
            <a:off x="703263" y="3636614"/>
            <a:ext cx="5250497" cy="276999"/>
            <a:chOff x="3716526" y="2460828"/>
            <a:chExt cx="5250497" cy="276999"/>
          </a:xfrm>
        </p:grpSpPr>
        <p:sp>
          <p:nvSpPr>
            <p:cNvPr id="1090" name="Google Shape;1090;p70"/>
            <p:cNvSpPr txBox="1"/>
            <p:nvPr/>
          </p:nvSpPr>
          <p:spPr>
            <a:xfrm>
              <a:off x="3800649" y="2460828"/>
              <a:ext cx="516637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apt install python3-matplotlib python3-numpy pyhon3-pandas</a:t>
              </a:r>
              <a:endParaRPr/>
            </a:p>
          </p:txBody>
        </p:sp>
        <p:sp>
          <p:nvSpPr>
            <p:cNvPr id="1091" name="Google Shape;1091;p70"/>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7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098" name="Google Shape;1098;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99" name="Google Shape;1099;p71"/>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~/Toy_projects/temp_visualization.py (1)</a:t>
            </a:r>
            <a:endParaRPr/>
          </a:p>
        </p:txBody>
      </p:sp>
      <p:sp>
        <p:nvSpPr>
          <p:cNvPr id="1100" name="Google Shape;1100;p71"/>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tập lệnh ~/Toy_projects/temp_visualization.py.</a:t>
            </a:r>
            <a:endParaRPr sz="1300">
              <a:solidFill>
                <a:srgbClr val="262626"/>
              </a:solidFill>
              <a:latin typeface="Arial"/>
              <a:ea typeface="Arial"/>
              <a:cs typeface="Arial"/>
              <a:sym typeface="Arial"/>
            </a:endParaRPr>
          </a:p>
        </p:txBody>
      </p:sp>
      <p:grpSp>
        <p:nvGrpSpPr>
          <p:cNvPr id="1101" name="Google Shape;1101;p71"/>
          <p:cNvGrpSpPr/>
          <p:nvPr/>
        </p:nvGrpSpPr>
        <p:grpSpPr>
          <a:xfrm>
            <a:off x="703263" y="2096588"/>
            <a:ext cx="8699817" cy="3344092"/>
            <a:chOff x="703263" y="2096588"/>
            <a:chExt cx="8699817" cy="3344092"/>
          </a:xfrm>
        </p:grpSpPr>
        <p:pic>
          <p:nvPicPr>
            <p:cNvPr id="1102" name="Google Shape;1102;p71"/>
            <p:cNvPicPr preferRelativeResize="0"/>
            <p:nvPr/>
          </p:nvPicPr>
          <p:blipFill rotWithShape="1">
            <a:blip r:embed="rId3">
              <a:alphaModFix/>
            </a:blip>
            <a:srcRect b="0" l="0" r="0" t="0"/>
            <a:stretch/>
          </p:blipFill>
          <p:spPr>
            <a:xfrm>
              <a:off x="788517" y="2157200"/>
              <a:ext cx="8536299" cy="3207280"/>
            </a:xfrm>
            <a:prstGeom prst="rect">
              <a:avLst/>
            </a:prstGeom>
            <a:noFill/>
            <a:ln>
              <a:noFill/>
            </a:ln>
          </p:spPr>
        </p:pic>
        <p:sp>
          <p:nvSpPr>
            <p:cNvPr id="1103" name="Google Shape;1103;p71"/>
            <p:cNvSpPr/>
            <p:nvPr/>
          </p:nvSpPr>
          <p:spPr>
            <a:xfrm>
              <a:off x="703263" y="2096588"/>
              <a:ext cx="8699817" cy="334409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110" name="Google Shape;1110;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111" name="Google Shape;1111;p72"/>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~/Toy_projects/temp_visualization.py (1)</a:t>
            </a:r>
            <a:endParaRPr/>
          </a:p>
        </p:txBody>
      </p:sp>
      <p:sp>
        <p:nvSpPr>
          <p:cNvPr id="1112" name="Google Shape;1112;p72"/>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tập lệnh ~/Toy_projects/temp_visualization.py.</a:t>
            </a:r>
            <a:endParaRPr sz="1300">
              <a:solidFill>
                <a:srgbClr val="262626"/>
              </a:solidFill>
              <a:latin typeface="Arial"/>
              <a:ea typeface="Arial"/>
              <a:cs typeface="Arial"/>
              <a:sym typeface="Arial"/>
            </a:endParaRPr>
          </a:p>
        </p:txBody>
      </p:sp>
      <p:sp>
        <p:nvSpPr>
          <p:cNvPr id="1113" name="Google Shape;1113;p72"/>
          <p:cNvSpPr txBox="1"/>
          <p:nvPr/>
        </p:nvSpPr>
        <p:spPr>
          <a:xfrm>
            <a:off x="4777740" y="2048912"/>
            <a:ext cx="4690260" cy="3611245"/>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1-2: Nhập thư viện matplotlib và nhập pyplot và hoạt ảnh. Trong trường hợp pyplot, đặt tên được gọi là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 Gọi vào numpy với tên mã là np để tạo và tính toán ma trận nhanh chóng.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4: Gọi vào Adafruit_DHT để sử dụng DHT-11 thuận tiện hơn.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6-7: Gán Cảm biến DHT-11 cho biến cảm biến và assgin số chân GPIO cho biến pin.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9: Tạo đối tượng matplotlib.pyplot.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10: Đặt trục pyplot.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11: Đặt lượng dữ liệu cần thể hiện bằng số điểm.</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12-13: Vẽ với max_points thành phần x có dạng (0, 1, 2... max_point-1) và các thành phần y có max_points trong ma trận chứa 1.</a:t>
            </a:r>
            <a:endParaRPr/>
          </a:p>
        </p:txBody>
      </p:sp>
      <p:grpSp>
        <p:nvGrpSpPr>
          <p:cNvPr id="1114" name="Google Shape;1114;p72"/>
          <p:cNvGrpSpPr/>
          <p:nvPr/>
        </p:nvGrpSpPr>
        <p:grpSpPr>
          <a:xfrm>
            <a:off x="703263" y="2119448"/>
            <a:ext cx="4226877" cy="1667692"/>
            <a:chOff x="703263" y="2096588"/>
            <a:chExt cx="4226877" cy="1667692"/>
          </a:xfrm>
        </p:grpSpPr>
        <p:pic>
          <p:nvPicPr>
            <p:cNvPr id="1115" name="Google Shape;1115;p72"/>
            <p:cNvPicPr preferRelativeResize="0"/>
            <p:nvPr/>
          </p:nvPicPr>
          <p:blipFill rotWithShape="1">
            <a:blip r:embed="rId3">
              <a:alphaModFix/>
            </a:blip>
            <a:srcRect b="0" l="0" r="0" t="0"/>
            <a:stretch/>
          </p:blipFill>
          <p:spPr>
            <a:xfrm>
              <a:off x="788517" y="2157200"/>
              <a:ext cx="4075627" cy="1531305"/>
            </a:xfrm>
            <a:prstGeom prst="rect">
              <a:avLst/>
            </a:prstGeom>
            <a:noFill/>
            <a:ln>
              <a:noFill/>
            </a:ln>
          </p:spPr>
        </p:pic>
        <p:sp>
          <p:nvSpPr>
            <p:cNvPr id="1116" name="Google Shape;1116;p72"/>
            <p:cNvSpPr/>
            <p:nvPr/>
          </p:nvSpPr>
          <p:spPr>
            <a:xfrm>
              <a:off x="703263" y="2096588"/>
              <a:ext cx="4226877" cy="166769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7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123" name="Google Shape;1123;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124" name="Google Shape;1124;p73"/>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~/Toy_projects/temp_visualization.py (2)</a:t>
            </a:r>
            <a:endParaRPr/>
          </a:p>
        </p:txBody>
      </p:sp>
      <p:grpSp>
        <p:nvGrpSpPr>
          <p:cNvPr id="1125" name="Google Shape;1125;p73"/>
          <p:cNvGrpSpPr/>
          <p:nvPr/>
        </p:nvGrpSpPr>
        <p:grpSpPr>
          <a:xfrm>
            <a:off x="558801" y="1836420"/>
            <a:ext cx="8844280" cy="3802380"/>
            <a:chOff x="558801" y="1836420"/>
            <a:chExt cx="8844280" cy="3802380"/>
          </a:xfrm>
        </p:grpSpPr>
        <p:pic>
          <p:nvPicPr>
            <p:cNvPr id="1126" name="Google Shape;1126;p73"/>
            <p:cNvPicPr preferRelativeResize="0"/>
            <p:nvPr/>
          </p:nvPicPr>
          <p:blipFill rotWithShape="1">
            <a:blip r:embed="rId3">
              <a:alphaModFix/>
            </a:blip>
            <a:srcRect b="0" l="0" r="0" t="0"/>
            <a:stretch/>
          </p:blipFill>
          <p:spPr>
            <a:xfrm>
              <a:off x="635000" y="1897324"/>
              <a:ext cx="8695886" cy="3665275"/>
            </a:xfrm>
            <a:prstGeom prst="rect">
              <a:avLst/>
            </a:prstGeom>
            <a:noFill/>
            <a:ln>
              <a:noFill/>
            </a:ln>
          </p:spPr>
        </p:pic>
        <p:sp>
          <p:nvSpPr>
            <p:cNvPr id="1127" name="Google Shape;1127;p73"/>
            <p:cNvSpPr/>
            <p:nvPr/>
          </p:nvSpPr>
          <p:spPr>
            <a:xfrm>
              <a:off x="558801" y="1836420"/>
              <a:ext cx="8844280" cy="380238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134" name="Google Shape;1134;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135" name="Google Shape;1135;p74"/>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~/Toy_projects/temp_visualization.py (2)</a:t>
            </a:r>
            <a:endParaRPr/>
          </a:p>
        </p:txBody>
      </p:sp>
      <p:sp>
        <p:nvSpPr>
          <p:cNvPr id="1136" name="Google Shape;1136;p74"/>
          <p:cNvSpPr txBox="1"/>
          <p:nvPr/>
        </p:nvSpPr>
        <p:spPr>
          <a:xfrm>
            <a:off x="4792980" y="1881049"/>
            <a:ext cx="4675020" cy="3513782"/>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15-16: Định nghĩa hàm để khởi tạo.</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18: Lưu trữ độ ẩm và nhiệt độ trong DHT-11 ở h và t, tương ứng.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21-22: Tương ứng giá trị nhiệt độ cảm biến với y để hiển thị động.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23-25: Lấy dữ liệu y từ dòng, di chuyển nó một khoảng trắng sang phải, chuyển đổi nó sang dữ liệu y mới và gán nó làm ydata mới cho dòng.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28: Phần hình động của dữ liệu trực quan.</a:t>
            </a:r>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fig là một đối tượng plt</a:t>
            </a:r>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animate là một chức năng của animation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Hàm init để khởi tạo trong init_func param</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29: In dữ liệu trực quan hóa đã tạo trên màn hình.</a:t>
            </a:r>
            <a:endParaRPr b="0" i="0" sz="1300" u="none" cap="none" strike="noStrike">
              <a:solidFill>
                <a:srgbClr val="262626"/>
              </a:solidFill>
              <a:latin typeface="Arial"/>
              <a:ea typeface="Arial"/>
              <a:cs typeface="Arial"/>
              <a:sym typeface="Arial"/>
            </a:endParaRPr>
          </a:p>
        </p:txBody>
      </p:sp>
      <p:grpSp>
        <p:nvGrpSpPr>
          <p:cNvPr id="1137" name="Google Shape;1137;p74"/>
          <p:cNvGrpSpPr/>
          <p:nvPr/>
        </p:nvGrpSpPr>
        <p:grpSpPr>
          <a:xfrm>
            <a:off x="558801" y="1859225"/>
            <a:ext cx="4371340" cy="1943155"/>
            <a:chOff x="558801" y="1843985"/>
            <a:chExt cx="4371340" cy="1943155"/>
          </a:xfrm>
        </p:grpSpPr>
        <p:pic>
          <p:nvPicPr>
            <p:cNvPr id="1138" name="Google Shape;1138;p74"/>
            <p:cNvPicPr preferRelativeResize="0"/>
            <p:nvPr/>
          </p:nvPicPr>
          <p:blipFill rotWithShape="1">
            <a:blip r:embed="rId3">
              <a:alphaModFix/>
            </a:blip>
            <a:srcRect b="0" l="0" r="0" t="0"/>
            <a:stretch/>
          </p:blipFill>
          <p:spPr>
            <a:xfrm>
              <a:off x="627380" y="1912565"/>
              <a:ext cx="4238377" cy="1786456"/>
            </a:xfrm>
            <a:prstGeom prst="rect">
              <a:avLst/>
            </a:prstGeom>
            <a:noFill/>
            <a:ln>
              <a:noFill/>
            </a:ln>
          </p:spPr>
        </p:pic>
        <p:sp>
          <p:nvSpPr>
            <p:cNvPr id="1139" name="Google Shape;1139;p74"/>
            <p:cNvSpPr/>
            <p:nvPr/>
          </p:nvSpPr>
          <p:spPr>
            <a:xfrm>
              <a:off x="558801" y="1843985"/>
              <a:ext cx="4371340" cy="194315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7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146" name="Google Shape;1146;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147" name="Google Shape;1147;p7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Kết quả của quá trình trực quán hoá dữ lieu nhiệt độ</a:t>
            </a:r>
            <a:endParaRPr b="1" sz="2400">
              <a:solidFill>
                <a:srgbClr val="0C0C0C"/>
              </a:solidFill>
              <a:latin typeface="Arial"/>
              <a:ea typeface="Arial"/>
              <a:cs typeface="Arial"/>
              <a:sym typeface="Arial"/>
            </a:endParaRPr>
          </a:p>
        </p:txBody>
      </p:sp>
      <p:sp>
        <p:nvSpPr>
          <p:cNvPr id="1148" name="Google Shape;1148;p75"/>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Terminal</a:t>
            </a:r>
            <a:endParaRPr/>
          </a:p>
        </p:txBody>
      </p:sp>
      <p:sp>
        <p:nvSpPr>
          <p:cNvPr id="1149" name="Google Shape;1149;p75"/>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tập lệnh Python.</a:t>
            </a:r>
            <a:endParaRPr sz="1300">
              <a:solidFill>
                <a:srgbClr val="262626"/>
              </a:solidFill>
              <a:latin typeface="Arial"/>
              <a:ea typeface="Arial"/>
              <a:cs typeface="Arial"/>
              <a:sym typeface="Arial"/>
            </a:endParaRPr>
          </a:p>
        </p:txBody>
      </p:sp>
      <p:grpSp>
        <p:nvGrpSpPr>
          <p:cNvPr id="1150" name="Google Shape;1150;p75"/>
          <p:cNvGrpSpPr/>
          <p:nvPr/>
        </p:nvGrpSpPr>
        <p:grpSpPr>
          <a:xfrm>
            <a:off x="703263" y="2458992"/>
            <a:ext cx="4623944" cy="276999"/>
            <a:chOff x="3716526" y="2460828"/>
            <a:chExt cx="4623944" cy="276999"/>
          </a:xfrm>
        </p:grpSpPr>
        <p:sp>
          <p:nvSpPr>
            <p:cNvPr id="1151" name="Google Shape;1151;p75"/>
            <p:cNvSpPr txBox="1"/>
            <p:nvPr/>
          </p:nvSpPr>
          <p:spPr>
            <a:xfrm>
              <a:off x="3800649" y="2460828"/>
              <a:ext cx="4539821"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temp_visualization.py</a:t>
              </a:r>
              <a:endParaRPr/>
            </a:p>
          </p:txBody>
        </p:sp>
        <p:sp>
          <p:nvSpPr>
            <p:cNvPr id="1152" name="Google Shape;1152;p75"/>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1153" name="Google Shape;1153;p75"/>
          <p:cNvPicPr preferRelativeResize="0"/>
          <p:nvPr/>
        </p:nvPicPr>
        <p:blipFill rotWithShape="1">
          <a:blip r:embed="rId3">
            <a:alphaModFix/>
          </a:blip>
          <a:srcRect b="0" l="0" r="0" t="0"/>
          <a:stretch/>
        </p:blipFill>
        <p:spPr>
          <a:xfrm>
            <a:off x="703262" y="2831352"/>
            <a:ext cx="5686587" cy="215444"/>
          </a:xfrm>
          <a:prstGeom prst="rect">
            <a:avLst/>
          </a:prstGeom>
          <a:noFill/>
          <a:ln>
            <a:noFill/>
          </a:ln>
        </p:spPr>
      </p:pic>
      <p:sp>
        <p:nvSpPr>
          <p:cNvPr id="1154" name="Google Shape;1154;p75"/>
          <p:cNvSpPr/>
          <p:nvPr/>
        </p:nvSpPr>
        <p:spPr>
          <a:xfrm>
            <a:off x="703263" y="3107655"/>
            <a:ext cx="8496300"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Quan sát dữ liệu nhiệt độ được trực quan hoá trên màn hình. Có thể thấy thành quả dự án Trực quan hoá dữ liệu nhiệt độ, trong đó các giá trị mới đo được dồn lại và dịch chuyển sang phải.</a:t>
            </a:r>
            <a:endParaRPr/>
          </a:p>
        </p:txBody>
      </p:sp>
      <p:grpSp>
        <p:nvGrpSpPr>
          <p:cNvPr id="1155" name="Google Shape;1155;p75"/>
          <p:cNvGrpSpPr/>
          <p:nvPr/>
        </p:nvGrpSpPr>
        <p:grpSpPr>
          <a:xfrm>
            <a:off x="703263" y="3657303"/>
            <a:ext cx="3007678" cy="2644140"/>
            <a:chOff x="703263" y="3657303"/>
            <a:chExt cx="3007678" cy="2644140"/>
          </a:xfrm>
        </p:grpSpPr>
        <p:pic>
          <p:nvPicPr>
            <p:cNvPr id="1156" name="Google Shape;1156;p75"/>
            <p:cNvPicPr preferRelativeResize="0"/>
            <p:nvPr/>
          </p:nvPicPr>
          <p:blipFill rotWithShape="1">
            <a:blip r:embed="rId4">
              <a:alphaModFix/>
            </a:blip>
            <a:srcRect b="0" l="0" r="0" t="0"/>
            <a:stretch/>
          </p:blipFill>
          <p:spPr>
            <a:xfrm>
              <a:off x="787082" y="3745576"/>
              <a:ext cx="2872857" cy="2467595"/>
            </a:xfrm>
            <a:prstGeom prst="rect">
              <a:avLst/>
            </a:prstGeom>
            <a:noFill/>
            <a:ln>
              <a:noFill/>
            </a:ln>
          </p:spPr>
        </p:pic>
        <p:sp>
          <p:nvSpPr>
            <p:cNvPr id="1157" name="Google Shape;1157;p75"/>
            <p:cNvSpPr/>
            <p:nvPr/>
          </p:nvSpPr>
          <p:spPr>
            <a:xfrm>
              <a:off x="703263" y="3657303"/>
              <a:ext cx="3007678" cy="264414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grpSp>
        <p:nvGrpSpPr>
          <p:cNvPr id="1163" name="Google Shape;1163;p76"/>
          <p:cNvGrpSpPr/>
          <p:nvPr/>
        </p:nvGrpSpPr>
        <p:grpSpPr>
          <a:xfrm>
            <a:off x="1586" y="1099"/>
            <a:ext cx="9899652" cy="6855802"/>
            <a:chOff x="-1" y="0"/>
            <a:chExt cx="9902826" cy="6858000"/>
          </a:xfrm>
        </p:grpSpPr>
        <p:pic>
          <p:nvPicPr>
            <p:cNvPr id="1164" name="Google Shape;1164;p76"/>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1165" name="Google Shape;1165;p76"/>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1166" name="Google Shape;1166;p76"/>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1167" name="Google Shape;1167;p76"/>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5498">
                  <a:solidFill>
                    <a:srgbClr val="FFFFFF"/>
                  </a:solidFill>
                  <a:latin typeface="Arial"/>
                  <a:ea typeface="Arial"/>
                  <a:cs typeface="Arial"/>
                  <a:sym typeface="Arial"/>
                </a:rPr>
                <a:t>End of</a:t>
              </a:r>
              <a:endParaRPr/>
            </a:p>
            <a:p>
              <a:pPr indent="0" lvl="0" marL="0" marR="0" rtl="0" algn="l">
                <a:spcBef>
                  <a:spcPts val="0"/>
                </a:spcBef>
                <a:spcAft>
                  <a:spcPts val="0"/>
                </a:spcAft>
                <a:buNone/>
              </a:pPr>
              <a:r>
                <a:rPr b="1" lang="en-US" sz="5498">
                  <a:solidFill>
                    <a:srgbClr val="FFFFFF"/>
                  </a:solidFill>
                  <a:latin typeface="Arial"/>
                  <a:ea typeface="Arial"/>
                  <a:cs typeface="Arial"/>
                  <a:sym typeface="Arial"/>
                </a:rPr>
                <a:t>Document</a:t>
              </a:r>
              <a:endParaRPr/>
            </a:p>
          </p:txBody>
        </p:sp>
      </p:grpSp>
      <p:sp>
        <p:nvSpPr>
          <p:cNvPr id="1168" name="Google Shape;1168;p76"/>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Samsung Innovation Campus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25" name="Google Shape;225;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26" name="Google Shape;226;p8"/>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Chương trình Python (led1.py)</a:t>
            </a:r>
            <a:endParaRPr/>
          </a:p>
        </p:txBody>
      </p:sp>
      <p:grpSp>
        <p:nvGrpSpPr>
          <p:cNvPr id="227" name="Google Shape;227;p8"/>
          <p:cNvGrpSpPr/>
          <p:nvPr/>
        </p:nvGrpSpPr>
        <p:grpSpPr>
          <a:xfrm>
            <a:off x="4305299" y="1892077"/>
            <a:ext cx="5162701" cy="1852065"/>
            <a:chOff x="4305299" y="1751161"/>
            <a:chExt cx="5363136" cy="1852065"/>
          </a:xfrm>
        </p:grpSpPr>
        <p:sp>
          <p:nvSpPr>
            <p:cNvPr id="228" name="Google Shape;228;p8"/>
            <p:cNvSpPr/>
            <p:nvPr/>
          </p:nvSpPr>
          <p:spPr>
            <a:xfrm>
              <a:off x="4305299" y="1751161"/>
              <a:ext cx="5363136" cy="145342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 nạp phần tử LED từ thư viện gpiozero.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3: Gán giá trị thứ tự chân GPIO được kết nối với đèn LED dưới dạng tham số.</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5-6: vòng lặp while sẽ lặp vô hạn lệnh bật LED</a:t>
              </a:r>
              <a:br>
                <a:rPr lang="en-US" sz="1300">
                  <a:solidFill>
                    <a:srgbClr val="262626"/>
                  </a:solidFill>
                  <a:latin typeface="Arial"/>
                  <a:ea typeface="Arial"/>
                  <a:cs typeface="Arial"/>
                  <a:sym typeface="Arial"/>
                </a:rPr>
              </a:br>
              <a:endParaRPr/>
            </a:p>
          </p:txBody>
        </p:sp>
        <p:sp>
          <p:nvSpPr>
            <p:cNvPr id="229" name="Google Shape;229;p8"/>
            <p:cNvSpPr/>
            <p:nvPr/>
          </p:nvSpPr>
          <p:spPr>
            <a:xfrm>
              <a:off x="4305300" y="2857690"/>
              <a:ext cx="5363135" cy="74553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khảo thêm các ví dụ liên quan đến điều khiển LED bằng thư viện GPIO Zero tại website: https://gpiozero.readthedocs.io/en/stable/api_output.html</a:t>
              </a:r>
              <a:endParaRPr sz="1300">
                <a:solidFill>
                  <a:srgbClr val="262626"/>
                </a:solidFill>
                <a:latin typeface="Arial"/>
                <a:ea typeface="Arial"/>
                <a:cs typeface="Arial"/>
                <a:sym typeface="Arial"/>
              </a:endParaRPr>
            </a:p>
          </p:txBody>
        </p:sp>
      </p:grpSp>
      <p:sp>
        <p:nvSpPr>
          <p:cNvPr id="230" name="Google Shape;230;p8"/>
          <p:cNvSpPr/>
          <p:nvPr/>
        </p:nvSpPr>
        <p:spPr>
          <a:xfrm>
            <a:off x="580388" y="4165354"/>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led1.py</a:t>
            </a:r>
            <a:endParaRPr/>
          </a:p>
        </p:txBody>
      </p:sp>
      <p:sp>
        <p:nvSpPr>
          <p:cNvPr id="231" name="Google Shape;231;p8"/>
          <p:cNvSpPr/>
          <p:nvPr/>
        </p:nvSpPr>
        <p:spPr>
          <a:xfrm>
            <a:off x="703263" y="4409978"/>
            <a:ext cx="8496299"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chương trình led1.py trên Raspberry Pi.</a:t>
            </a:r>
            <a:endParaRPr sz="1300">
              <a:solidFill>
                <a:srgbClr val="262626"/>
              </a:solidFill>
              <a:latin typeface="Arial"/>
              <a:ea typeface="Arial"/>
              <a:cs typeface="Arial"/>
              <a:sym typeface="Arial"/>
            </a:endParaRPr>
          </a:p>
        </p:txBody>
      </p:sp>
      <p:grpSp>
        <p:nvGrpSpPr>
          <p:cNvPr id="232" name="Google Shape;232;p8"/>
          <p:cNvGrpSpPr/>
          <p:nvPr/>
        </p:nvGrpSpPr>
        <p:grpSpPr>
          <a:xfrm>
            <a:off x="703263" y="4786626"/>
            <a:ext cx="3527670" cy="292388"/>
            <a:chOff x="3716526" y="2460828"/>
            <a:chExt cx="3527670" cy="292388"/>
          </a:xfrm>
        </p:grpSpPr>
        <p:sp>
          <p:nvSpPr>
            <p:cNvPr id="233" name="Google Shape;233;p8"/>
            <p:cNvSpPr txBox="1"/>
            <p:nvPr/>
          </p:nvSpPr>
          <p:spPr>
            <a:xfrm>
              <a:off x="3800649" y="2460828"/>
              <a:ext cx="3443547"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python3 led1.py</a:t>
              </a:r>
              <a:endParaRPr/>
            </a:p>
          </p:txBody>
        </p:sp>
        <p:sp>
          <p:nvSpPr>
            <p:cNvPr id="234" name="Google Shape;234;p8"/>
            <p:cNvSpPr/>
            <p:nvPr/>
          </p:nvSpPr>
          <p:spPr>
            <a:xfrm>
              <a:off x="3716526" y="2460830"/>
              <a:ext cx="84123"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pic>
        <p:nvPicPr>
          <p:cNvPr id="235" name="Google Shape;235;p8"/>
          <p:cNvPicPr preferRelativeResize="0"/>
          <p:nvPr/>
        </p:nvPicPr>
        <p:blipFill rotWithShape="1">
          <a:blip r:embed="rId3">
            <a:alphaModFix/>
          </a:blip>
          <a:srcRect b="0" l="0" r="0" t="0"/>
          <a:stretch/>
        </p:blipFill>
        <p:spPr>
          <a:xfrm>
            <a:off x="703263" y="5169290"/>
            <a:ext cx="4699317" cy="244691"/>
          </a:xfrm>
          <a:prstGeom prst="rect">
            <a:avLst/>
          </a:prstGeom>
          <a:noFill/>
          <a:ln>
            <a:noFill/>
          </a:ln>
        </p:spPr>
      </p:pic>
      <p:sp>
        <p:nvSpPr>
          <p:cNvPr id="236" name="Google Shape;236;p8"/>
          <p:cNvSpPr/>
          <p:nvPr/>
        </p:nvSpPr>
        <p:spPr>
          <a:xfrm>
            <a:off x="703263" y="5562619"/>
            <a:ext cx="4894263"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xem đèn LED có sáng không.</a:t>
            </a:r>
            <a:endParaRPr sz="1300">
              <a:solidFill>
                <a:srgbClr val="262626"/>
              </a:solidFill>
              <a:latin typeface="Arial"/>
              <a:ea typeface="Arial"/>
              <a:cs typeface="Arial"/>
              <a:sym typeface="Arial"/>
            </a:endParaRPr>
          </a:p>
        </p:txBody>
      </p:sp>
      <p:grpSp>
        <p:nvGrpSpPr>
          <p:cNvPr id="237" name="Google Shape;237;p8"/>
          <p:cNvGrpSpPr/>
          <p:nvPr/>
        </p:nvGrpSpPr>
        <p:grpSpPr>
          <a:xfrm>
            <a:off x="558799" y="1864825"/>
            <a:ext cx="3578861" cy="2059476"/>
            <a:chOff x="558799" y="1864825"/>
            <a:chExt cx="3578861" cy="2059476"/>
          </a:xfrm>
        </p:grpSpPr>
        <p:pic>
          <p:nvPicPr>
            <p:cNvPr id="238" name="Google Shape;238;p8"/>
            <p:cNvPicPr preferRelativeResize="0"/>
            <p:nvPr/>
          </p:nvPicPr>
          <p:blipFill rotWithShape="1">
            <a:blip r:embed="rId4">
              <a:alphaModFix/>
            </a:blip>
            <a:srcRect b="0" l="0" r="0" t="0"/>
            <a:stretch/>
          </p:blipFill>
          <p:spPr>
            <a:xfrm>
              <a:off x="635000" y="1924050"/>
              <a:ext cx="3442449" cy="1905453"/>
            </a:xfrm>
            <a:prstGeom prst="rect">
              <a:avLst/>
            </a:prstGeom>
            <a:noFill/>
            <a:ln>
              <a:noFill/>
            </a:ln>
          </p:spPr>
        </p:pic>
        <p:sp>
          <p:nvSpPr>
            <p:cNvPr id="239" name="Google Shape;239;p8"/>
            <p:cNvSpPr/>
            <p:nvPr/>
          </p:nvSpPr>
          <p:spPr>
            <a:xfrm>
              <a:off x="558799" y="1864825"/>
              <a:ext cx="3578861" cy="205947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46" name="Google Shape;246;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47" name="Google Shape;247;p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Nháy LED</a:t>
            </a:r>
            <a:endParaRPr/>
          </a:p>
        </p:txBody>
      </p:sp>
      <p:sp>
        <p:nvSpPr>
          <p:cNvPr id="248" name="Google Shape;248;p9"/>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Chương trình Pythonv (led2.py)</a:t>
            </a:r>
            <a:endParaRPr/>
          </a:p>
        </p:txBody>
      </p:sp>
      <p:sp>
        <p:nvSpPr>
          <p:cNvPr id="249" name="Google Shape;249;p9"/>
          <p:cNvSpPr/>
          <p:nvPr/>
        </p:nvSpPr>
        <p:spPr>
          <a:xfrm>
            <a:off x="703263" y="2121881"/>
            <a:ext cx="8496300" cy="115077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làm cho đèn LED nhấp nháy theo một chu kỳ cụ thể.</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thức pause() của thư viện signal đưa tiến trình vào chế độ ngủ cho đến khi nhận được tín hiệu.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tiến trình sẽ khởi động lại khi nhận một tín hiệu mới thông qua hàm pause, nên nó có thể được lặp lại bất cứ khi nào một tín hiệu mới xuất hiện trong blink mà không cần dùng vòng lặp while.</a:t>
            </a:r>
            <a:endParaRPr/>
          </a:p>
        </p:txBody>
      </p:sp>
      <p:sp>
        <p:nvSpPr>
          <p:cNvPr id="250" name="Google Shape;250;p9"/>
          <p:cNvSpPr txBox="1"/>
          <p:nvPr/>
        </p:nvSpPr>
        <p:spPr>
          <a:xfrm>
            <a:off x="4046220" y="3458263"/>
            <a:ext cx="5408764" cy="1903085"/>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Nạp phần tử LED của thư viện gpiozero.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 Nạp phần tử pause của thư viện signal.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4: Gán giá trị thứ tự chân GPIO được kết nối với đèn LED dưới dạng tham số.</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6: Làm cho đèn LED nhấp nháy theo chu kỳ (Trong trường hợp này, bật trong 1 giây và tắt trong 1 giây).</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7: Khởi động lại tiến trình khi nhận được tín hiệu mới.</a:t>
            </a:r>
            <a:endParaRPr b="0" i="0" sz="1300" u="none" cap="none" strike="noStrike">
              <a:solidFill>
                <a:srgbClr val="262626"/>
              </a:solidFill>
              <a:latin typeface="Arial"/>
              <a:ea typeface="Arial"/>
              <a:cs typeface="Arial"/>
              <a:sym typeface="Arial"/>
            </a:endParaRPr>
          </a:p>
        </p:txBody>
      </p:sp>
      <p:grpSp>
        <p:nvGrpSpPr>
          <p:cNvPr id="251" name="Google Shape;251;p9"/>
          <p:cNvGrpSpPr/>
          <p:nvPr/>
        </p:nvGrpSpPr>
        <p:grpSpPr>
          <a:xfrm>
            <a:off x="703263" y="3389757"/>
            <a:ext cx="3411537" cy="2020443"/>
            <a:chOff x="703263" y="3389757"/>
            <a:chExt cx="3411537" cy="2020443"/>
          </a:xfrm>
        </p:grpSpPr>
        <p:pic>
          <p:nvPicPr>
            <p:cNvPr id="252" name="Google Shape;252;p9"/>
            <p:cNvPicPr preferRelativeResize="0"/>
            <p:nvPr/>
          </p:nvPicPr>
          <p:blipFill rotWithShape="1">
            <a:blip r:embed="rId3">
              <a:alphaModFix/>
            </a:blip>
            <a:srcRect b="0" l="0" r="0" t="0"/>
            <a:stretch/>
          </p:blipFill>
          <p:spPr>
            <a:xfrm>
              <a:off x="771843" y="3465958"/>
              <a:ext cx="3274377" cy="1873672"/>
            </a:xfrm>
            <a:prstGeom prst="rect">
              <a:avLst/>
            </a:prstGeom>
            <a:noFill/>
            <a:ln>
              <a:noFill/>
            </a:ln>
          </p:spPr>
        </p:pic>
        <p:sp>
          <p:nvSpPr>
            <p:cNvPr id="253" name="Google Shape;253;p9"/>
            <p:cNvSpPr/>
            <p:nvPr/>
          </p:nvSpPr>
          <p:spPr>
            <a:xfrm>
              <a:off x="703263" y="3389757"/>
              <a:ext cx="3411537" cy="202044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디자인 사용자 지정">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C07E113D9934F95F8C2B48C009624" ma:contentTypeVersion="8" ma:contentTypeDescription="Create a new document." ma:contentTypeScope="" ma:versionID="d29c4d067f239474da30312099351da8">
  <xsd:schema xmlns:xsd="http://www.w3.org/2001/XMLSchema" xmlns:xs="http://www.w3.org/2001/XMLSchema" xmlns:p="http://schemas.microsoft.com/office/2006/metadata/properties" xmlns:ns2="574d386b-42e0-4cbd-9c3e-28f5e5230934" targetNamespace="http://schemas.microsoft.com/office/2006/metadata/properties" ma:root="true" ma:fieldsID="b8621af266874f22270da5e37fa3d60f" ns2:_="">
    <xsd:import namespace="574d386b-42e0-4cbd-9c3e-28f5e52309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386b-42e0-4cbd-9c3e-28f5e52309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1348C1-105E-474D-9411-E886AD9B2296}"/>
</file>

<file path=customXml/itemProps2.xml><?xml version="1.0" encoding="utf-8"?>
<ds:datastoreItem xmlns:ds="http://schemas.openxmlformats.org/officeDocument/2006/customXml" ds:itemID="{6B9E4151-29A4-49E3-B9FF-896F9E76505E}"/>
</file>

<file path=customXml/itemProps3.xml><?xml version="1.0" encoding="utf-8"?>
<ds:datastoreItem xmlns:ds="http://schemas.openxmlformats.org/officeDocument/2006/customXml" ds:itemID="{51B7B9EB-C802-4CCD-ACB5-C2E49279D06F}"/>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2018-03-02T14:47:58Z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0x010100674C07E113D9934F95F8C2B48C009624</vt:lpwstr>
  </property>
</Properties>
</file>